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8" r:id="rId2"/>
    <p:sldId id="265" r:id="rId3"/>
    <p:sldId id="266" r:id="rId4"/>
    <p:sldId id="267" r:id="rId5"/>
    <p:sldId id="291" r:id="rId6"/>
    <p:sldId id="309" r:id="rId7"/>
    <p:sldId id="307" r:id="rId8"/>
    <p:sldId id="313" r:id="rId9"/>
    <p:sldId id="314" r:id="rId10"/>
  </p:sldIdLst>
  <p:sldSz cx="9144000" cy="5715000" type="screen16x10"/>
  <p:notesSz cx="6724650" cy="9866313"/>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4731"/>
  </p:normalViewPr>
  <p:slideViewPr>
    <p:cSldViewPr>
      <p:cViewPr varScale="1">
        <p:scale>
          <a:sx n="173" d="100"/>
          <a:sy n="173" d="100"/>
        </p:scale>
        <p:origin x="360" y="184"/>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116013" y="877888"/>
            <a:ext cx="7127875" cy="830262"/>
          </a:xfrm>
          <a:prstGeom prst="rect">
            <a:avLst/>
          </a:prstGeom>
          <a:noFill/>
          <a:ln w="9525">
            <a:noFill/>
            <a:miter lim="800000"/>
            <a:headEnd/>
            <a:tailEnd/>
          </a:ln>
        </p:spPr>
        <p:txBody>
          <a:bodyPr>
            <a:prstTxWarp prst="textNoShape">
              <a:avLst/>
            </a:prstTxWarp>
            <a:spAutoFit/>
          </a:bodyPr>
          <a:lstStyle/>
          <a:p>
            <a:pPr>
              <a:spcBef>
                <a:spcPct val="50000"/>
              </a:spcBef>
            </a:pPr>
            <a:r>
              <a:rPr lang="en-AU" sz="4800" dirty="0">
                <a:solidFill>
                  <a:srgbClr val="FFFF66"/>
                </a:solidFill>
              </a:rPr>
              <a:t>Acts 2 : 22 - 41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79388" y="0"/>
            <a:ext cx="8964612" cy="4045724"/>
          </a:xfrm>
          <a:prstGeom prst="rect">
            <a:avLst/>
          </a:prstGeom>
          <a:noFill/>
          <a:ln w="9525">
            <a:noFill/>
            <a:miter lim="800000"/>
            <a:headEnd/>
            <a:tailEnd/>
          </a:ln>
        </p:spPr>
        <p:txBody>
          <a:bodyPr wrap="square">
            <a:prstTxWarp prst="textNoShape">
              <a:avLst/>
            </a:prstTxWarp>
            <a:spAutoFit/>
          </a:bodyPr>
          <a:lstStyle/>
          <a:p>
            <a:pPr>
              <a:lnSpc>
                <a:spcPct val="115000"/>
              </a:lnSpc>
              <a:spcAft>
                <a:spcPts val="0"/>
              </a:spcAft>
            </a:pPr>
            <a:r>
              <a:rPr lang="en-AU" sz="2800" b="1" baseline="30000" dirty="0">
                <a:solidFill>
                  <a:schemeClr val="bg1"/>
                </a:solidFill>
                <a:latin typeface="Arial"/>
                <a:ea typeface="Times New Roman"/>
                <a:cs typeface="Times New Roman"/>
              </a:rPr>
              <a:t>22 </a:t>
            </a:r>
            <a:r>
              <a:rPr lang="en-AU" sz="2800" dirty="0">
                <a:solidFill>
                  <a:schemeClr val="bg1"/>
                </a:solidFill>
                <a:latin typeface="Times New Roman"/>
                <a:ea typeface="Times New Roman"/>
                <a:cs typeface="Times New Roman"/>
              </a:rPr>
              <a:t>“Men of Israel, hear these words: Jesus of Nazareth, a man attested to you by God with mighty works and wonders and signs that God did through him in your midst, as you yourselves know— </a:t>
            </a:r>
            <a:r>
              <a:rPr lang="en-AU" sz="2800" b="1" baseline="30000" dirty="0">
                <a:solidFill>
                  <a:schemeClr val="bg1"/>
                </a:solidFill>
                <a:latin typeface="Arial"/>
                <a:ea typeface="Times New Roman"/>
                <a:cs typeface="Times New Roman"/>
              </a:rPr>
              <a:t>23 </a:t>
            </a:r>
            <a:r>
              <a:rPr lang="en-AU" sz="2800" dirty="0">
                <a:solidFill>
                  <a:schemeClr val="bg1"/>
                </a:solidFill>
                <a:latin typeface="Times New Roman"/>
                <a:ea typeface="Times New Roman"/>
                <a:cs typeface="Times New Roman"/>
              </a:rPr>
              <a:t>this Jesus, delivered up according to the definite plan and foreknowledge of God, you crucified and killed by the hands of lawless men. </a:t>
            </a:r>
            <a:r>
              <a:rPr lang="en-AU" sz="2800" b="1" baseline="30000" dirty="0">
                <a:solidFill>
                  <a:schemeClr val="bg1"/>
                </a:solidFill>
                <a:latin typeface="Arial"/>
                <a:ea typeface="Times New Roman"/>
                <a:cs typeface="Times New Roman"/>
              </a:rPr>
              <a:t>24 </a:t>
            </a:r>
            <a:r>
              <a:rPr lang="en-AU" sz="2800" dirty="0">
                <a:solidFill>
                  <a:schemeClr val="bg1"/>
                </a:solidFill>
                <a:latin typeface="Times New Roman"/>
                <a:ea typeface="Times New Roman"/>
                <a:cs typeface="Times New Roman"/>
              </a:rPr>
              <a:t>God raised him up, loosing the pangs of death, because it was not possible for him to be held by it. </a:t>
            </a:r>
            <a:endParaRPr lang="en-AU" sz="2800" dirty="0">
              <a:solidFill>
                <a:schemeClr val="bg1"/>
              </a:solidFill>
              <a:latin typeface="Times New Roman" pitchFamily="-10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9388" y="0"/>
            <a:ext cx="8964612" cy="3970318"/>
          </a:xfrm>
          <a:prstGeom prst="rect">
            <a:avLst/>
          </a:prstGeom>
          <a:noFill/>
          <a:ln w="9525">
            <a:noFill/>
            <a:miter lim="800000"/>
            <a:headEnd/>
            <a:tailEnd/>
          </a:ln>
        </p:spPr>
        <p:txBody>
          <a:bodyPr>
            <a:prstTxWarp prst="textNoShape">
              <a:avLst/>
            </a:prstTxWarp>
            <a:spAutoFit/>
          </a:bodyPr>
          <a:lstStyle/>
          <a:p>
            <a:pPr indent="228600">
              <a:spcAft>
                <a:spcPts val="0"/>
              </a:spcAft>
            </a:pPr>
            <a:r>
              <a:rPr lang="en-AU" sz="2800" b="1" baseline="30000" dirty="0">
                <a:solidFill>
                  <a:srgbClr val="FFFFFF"/>
                </a:solidFill>
                <a:latin typeface="Arial"/>
                <a:ea typeface="Times New Roman"/>
                <a:cs typeface="Times New Roman"/>
              </a:rPr>
              <a:t>25 </a:t>
            </a:r>
            <a:r>
              <a:rPr lang="en-AU" sz="2800" dirty="0">
                <a:solidFill>
                  <a:srgbClr val="FFFFFF"/>
                </a:solidFill>
                <a:latin typeface="Times New Roman"/>
                <a:ea typeface="Times New Roman"/>
                <a:cs typeface="Times New Roman"/>
              </a:rPr>
              <a:t>For David says concerning him, </a:t>
            </a:r>
            <a:endParaRPr lang="en-US" sz="2800" dirty="0">
              <a:solidFill>
                <a:srgbClr val="FFFFFF"/>
              </a:solidFill>
              <a:latin typeface="Times New Roman"/>
              <a:ea typeface="Times New Roman"/>
              <a:cs typeface="Times New Roman"/>
            </a:endParaRPr>
          </a:p>
          <a:p>
            <a:pPr marL="609600" indent="-609600">
              <a:spcAft>
                <a:spcPts val="0"/>
              </a:spcAft>
              <a:tabLst>
                <a:tab pos="127000" algn="r"/>
                <a:tab pos="254000" algn="l"/>
              </a:tabLst>
            </a:pPr>
            <a:r>
              <a:rPr lang="en-AU" sz="2800" dirty="0">
                <a:solidFill>
                  <a:srgbClr val="FFFFFF"/>
                </a:solidFill>
                <a:latin typeface="Times New Roman"/>
                <a:ea typeface="Times New Roman"/>
                <a:cs typeface="Times New Roman"/>
              </a:rPr>
              <a:t>		“ ‘I saw the Lord always before me, </a:t>
            </a:r>
            <a:endParaRPr lang="en-US" sz="2800" dirty="0">
              <a:solidFill>
                <a:srgbClr val="FFFFFF"/>
              </a:solidFill>
              <a:latin typeface="Times New Roman"/>
              <a:ea typeface="Times New Roman"/>
              <a:cs typeface="Times New Roman"/>
            </a:endParaRPr>
          </a:p>
          <a:p>
            <a:pPr marL="609600" indent="-203200">
              <a:spcAft>
                <a:spcPts val="0"/>
              </a:spcAft>
            </a:pPr>
            <a:r>
              <a:rPr lang="en-AU" sz="2800" dirty="0">
                <a:solidFill>
                  <a:srgbClr val="FFFFFF"/>
                </a:solidFill>
                <a:latin typeface="Times New Roman"/>
                <a:ea typeface="Times New Roman"/>
                <a:cs typeface="Times New Roman"/>
              </a:rPr>
              <a:t>for he is at my right hand that I may not be shaken; </a:t>
            </a:r>
            <a:endParaRPr lang="en-US" sz="2800" dirty="0">
              <a:solidFill>
                <a:srgbClr val="FFFFFF"/>
              </a:solidFill>
              <a:latin typeface="Times New Roman"/>
              <a:ea typeface="Times New Roman"/>
              <a:cs typeface="Times New Roman"/>
            </a:endParaRPr>
          </a:p>
          <a:p>
            <a:pPr marL="609600" indent="-609600">
              <a:spcAft>
                <a:spcPts val="0"/>
              </a:spcAft>
              <a:tabLst>
                <a:tab pos="127000" algn="r"/>
                <a:tab pos="254000" algn="l"/>
              </a:tabLst>
            </a:pPr>
            <a:r>
              <a:rPr lang="en-AU" sz="2800" dirty="0">
                <a:solidFill>
                  <a:srgbClr val="FFFFFF"/>
                </a:solidFill>
                <a:latin typeface="Times New Roman"/>
                <a:ea typeface="Times New Roman"/>
                <a:cs typeface="Times New Roman"/>
              </a:rPr>
              <a:t>	</a:t>
            </a:r>
            <a:r>
              <a:rPr lang="en-AU" sz="2800" b="1" baseline="30000" dirty="0">
                <a:solidFill>
                  <a:srgbClr val="FFFFFF"/>
                </a:solidFill>
                <a:latin typeface="Arial"/>
                <a:ea typeface="Times New Roman"/>
                <a:cs typeface="Times New Roman"/>
              </a:rPr>
              <a:t>26 </a:t>
            </a:r>
            <a:r>
              <a:rPr lang="en-AU" sz="2800" dirty="0">
                <a:solidFill>
                  <a:srgbClr val="FFFFFF"/>
                </a:solidFill>
                <a:latin typeface="Times New Roman"/>
                <a:ea typeface="Times New Roman"/>
                <a:cs typeface="Times New Roman"/>
              </a:rPr>
              <a:t>	therefore my heart was glad, and my tongue rejoiced; </a:t>
            </a:r>
            <a:endParaRPr lang="en-US" sz="2800" dirty="0">
              <a:solidFill>
                <a:srgbClr val="FFFFFF"/>
              </a:solidFill>
              <a:latin typeface="Times New Roman"/>
              <a:ea typeface="Times New Roman"/>
              <a:cs typeface="Times New Roman"/>
            </a:endParaRPr>
          </a:p>
          <a:p>
            <a:pPr marL="609600" indent="-203200">
              <a:spcAft>
                <a:spcPts val="0"/>
              </a:spcAft>
            </a:pPr>
            <a:r>
              <a:rPr lang="en-AU" sz="2800" dirty="0">
                <a:solidFill>
                  <a:srgbClr val="FFFFFF"/>
                </a:solidFill>
                <a:latin typeface="Times New Roman"/>
                <a:ea typeface="Times New Roman"/>
                <a:cs typeface="Times New Roman"/>
              </a:rPr>
              <a:t>my flesh also will dwell in hope. </a:t>
            </a:r>
            <a:endParaRPr lang="en-US" sz="2800" dirty="0">
              <a:solidFill>
                <a:srgbClr val="FFFFFF"/>
              </a:solidFill>
              <a:latin typeface="Times New Roman"/>
              <a:ea typeface="Times New Roman"/>
              <a:cs typeface="Times New Roman"/>
            </a:endParaRPr>
          </a:p>
          <a:p>
            <a:pPr marL="609600" indent="-609600">
              <a:spcAft>
                <a:spcPts val="0"/>
              </a:spcAft>
              <a:tabLst>
                <a:tab pos="127000" algn="r"/>
                <a:tab pos="254000" algn="l"/>
              </a:tabLst>
            </a:pPr>
            <a:r>
              <a:rPr lang="en-AU" sz="2800" dirty="0">
                <a:solidFill>
                  <a:srgbClr val="FFFFFF"/>
                </a:solidFill>
                <a:latin typeface="Times New Roman"/>
                <a:ea typeface="Times New Roman"/>
                <a:cs typeface="Times New Roman"/>
              </a:rPr>
              <a:t>	</a:t>
            </a:r>
            <a:r>
              <a:rPr lang="en-AU" sz="2800" b="1" baseline="30000" dirty="0">
                <a:solidFill>
                  <a:srgbClr val="FFFFFF"/>
                </a:solidFill>
                <a:latin typeface="Arial"/>
                <a:ea typeface="Times New Roman"/>
                <a:cs typeface="Times New Roman"/>
              </a:rPr>
              <a:t>27 </a:t>
            </a:r>
            <a:r>
              <a:rPr lang="en-AU" sz="2800" dirty="0">
                <a:solidFill>
                  <a:srgbClr val="FFFFFF"/>
                </a:solidFill>
                <a:latin typeface="Times New Roman"/>
                <a:ea typeface="Times New Roman"/>
                <a:cs typeface="Times New Roman"/>
              </a:rPr>
              <a:t>	For you will not abandon my soul to Hades, </a:t>
            </a:r>
            <a:endParaRPr lang="en-US" sz="2800" dirty="0">
              <a:solidFill>
                <a:srgbClr val="FFFFFF"/>
              </a:solidFill>
              <a:latin typeface="Times New Roman"/>
              <a:ea typeface="Times New Roman"/>
              <a:cs typeface="Times New Roman"/>
            </a:endParaRPr>
          </a:p>
          <a:p>
            <a:pPr marL="609600" indent="-203200">
              <a:spcAft>
                <a:spcPts val="0"/>
              </a:spcAft>
            </a:pPr>
            <a:r>
              <a:rPr lang="en-AU" sz="2800" dirty="0">
                <a:solidFill>
                  <a:srgbClr val="FFFFFF"/>
                </a:solidFill>
                <a:latin typeface="Times New Roman"/>
                <a:ea typeface="Times New Roman"/>
                <a:cs typeface="Times New Roman"/>
              </a:rPr>
              <a:t>or let your Holy One see corruption. </a:t>
            </a:r>
            <a:endParaRPr lang="en-US" sz="2800" dirty="0">
              <a:solidFill>
                <a:srgbClr val="FFFFFF"/>
              </a:solidFill>
              <a:latin typeface="Times New Roman"/>
              <a:ea typeface="Times New Roman"/>
              <a:cs typeface="Times New Roman"/>
            </a:endParaRPr>
          </a:p>
          <a:p>
            <a:pPr marL="609600" indent="-609600">
              <a:spcAft>
                <a:spcPts val="0"/>
              </a:spcAft>
              <a:tabLst>
                <a:tab pos="127000" algn="r"/>
                <a:tab pos="254000" algn="l"/>
              </a:tabLst>
            </a:pPr>
            <a:r>
              <a:rPr lang="en-AU" sz="2800" dirty="0">
                <a:solidFill>
                  <a:srgbClr val="FFFFFF"/>
                </a:solidFill>
                <a:latin typeface="Times New Roman"/>
                <a:ea typeface="Times New Roman"/>
                <a:cs typeface="Times New Roman"/>
              </a:rPr>
              <a:t>	</a:t>
            </a:r>
            <a:r>
              <a:rPr lang="en-AU" sz="2800" b="1" baseline="30000" dirty="0">
                <a:solidFill>
                  <a:srgbClr val="FFFFFF"/>
                </a:solidFill>
                <a:latin typeface="Arial"/>
                <a:ea typeface="Times New Roman"/>
                <a:cs typeface="Times New Roman"/>
              </a:rPr>
              <a:t>28 </a:t>
            </a:r>
            <a:r>
              <a:rPr lang="en-AU" sz="2800" dirty="0">
                <a:solidFill>
                  <a:srgbClr val="FFFFFF"/>
                </a:solidFill>
                <a:latin typeface="Times New Roman"/>
                <a:ea typeface="Times New Roman"/>
                <a:cs typeface="Times New Roman"/>
              </a:rPr>
              <a:t>	You have made known to me the paths of life; </a:t>
            </a:r>
            <a:endParaRPr lang="en-US" sz="2800" dirty="0">
              <a:solidFill>
                <a:srgbClr val="FFFFFF"/>
              </a:solidFill>
              <a:latin typeface="Times New Roman"/>
              <a:ea typeface="Times New Roman"/>
              <a:cs typeface="Times New Roman"/>
            </a:endParaRPr>
          </a:p>
          <a:p>
            <a:pPr marL="609600" indent="-203200">
              <a:spcAft>
                <a:spcPts val="0"/>
              </a:spcAft>
            </a:pPr>
            <a:r>
              <a:rPr lang="en-AU" sz="2800" dirty="0">
                <a:solidFill>
                  <a:srgbClr val="FFFFFF"/>
                </a:solidFill>
                <a:latin typeface="Times New Roman"/>
                <a:ea typeface="Times New Roman"/>
                <a:cs typeface="Times New Roman"/>
              </a:rPr>
              <a:t>you will make me full of gladness with your presence.’ </a:t>
            </a:r>
            <a:endParaRPr lang="en-US" sz="2800" dirty="0">
              <a:solidFill>
                <a:srgbClr val="FFFFFF"/>
              </a:solidFill>
              <a:latin typeface="Times New Roman"/>
              <a:ea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4832093"/>
          </a:xfrm>
          <a:prstGeom prst="rect">
            <a:avLst/>
          </a:prstGeom>
          <a:noFill/>
          <a:ln w="9525">
            <a:noFill/>
            <a:miter lim="800000"/>
            <a:headEnd/>
            <a:tailEnd/>
          </a:ln>
        </p:spPr>
        <p:txBody>
          <a:bodyPr wrap="square">
            <a:prstTxWarp prst="textNoShape">
              <a:avLst/>
            </a:prstTxWarp>
            <a:spAutoFit/>
          </a:bodyPr>
          <a:lstStyle/>
          <a:p>
            <a:pPr indent="228600">
              <a:spcAft>
                <a:spcPts val="0"/>
              </a:spcAft>
            </a:pPr>
            <a:r>
              <a:rPr lang="en-AU" sz="2800" b="1" baseline="30000" dirty="0">
                <a:solidFill>
                  <a:srgbClr val="FFFFFF"/>
                </a:solidFill>
                <a:latin typeface="Arial"/>
                <a:ea typeface="Times New Roman"/>
                <a:cs typeface="Times New Roman"/>
              </a:rPr>
              <a:t>29 </a:t>
            </a:r>
            <a:r>
              <a:rPr lang="en-AU" sz="2800" dirty="0">
                <a:solidFill>
                  <a:srgbClr val="FFFFFF"/>
                </a:solidFill>
                <a:latin typeface="Times New Roman"/>
                <a:ea typeface="Times New Roman"/>
                <a:cs typeface="Times New Roman"/>
              </a:rPr>
              <a:t>“Brothers, I may say to you with confidence about the patriarch David that he both died and was buried, and his tomb is with us to this day. </a:t>
            </a:r>
            <a:r>
              <a:rPr lang="en-AU" sz="2800" b="1" baseline="30000" dirty="0">
                <a:solidFill>
                  <a:srgbClr val="FFFFFF"/>
                </a:solidFill>
                <a:latin typeface="Arial"/>
                <a:ea typeface="Times New Roman"/>
                <a:cs typeface="Times New Roman"/>
              </a:rPr>
              <a:t>30 </a:t>
            </a:r>
            <a:r>
              <a:rPr lang="en-AU" sz="2800" dirty="0">
                <a:solidFill>
                  <a:srgbClr val="FFFFFF"/>
                </a:solidFill>
                <a:latin typeface="Times New Roman"/>
                <a:ea typeface="Times New Roman"/>
                <a:cs typeface="Times New Roman"/>
              </a:rPr>
              <a:t>Being therefore a prophet, and knowing that God had sworn with an oath to him that he would set one of his descendants on his throne, </a:t>
            </a:r>
            <a:r>
              <a:rPr lang="en-AU" sz="2800" b="1" baseline="30000" dirty="0">
                <a:solidFill>
                  <a:srgbClr val="FFFFFF"/>
                </a:solidFill>
                <a:latin typeface="Arial"/>
                <a:ea typeface="Times New Roman"/>
                <a:cs typeface="Times New Roman"/>
              </a:rPr>
              <a:t>31 </a:t>
            </a:r>
            <a:r>
              <a:rPr lang="en-AU" sz="2800" dirty="0">
                <a:solidFill>
                  <a:srgbClr val="FFFFFF"/>
                </a:solidFill>
                <a:latin typeface="Times New Roman"/>
                <a:ea typeface="Times New Roman"/>
                <a:cs typeface="Times New Roman"/>
              </a:rPr>
              <a:t>he foresaw and spoke about the resurrection of the Christ, that he was not abandoned to Hades, nor did his flesh see corruption. </a:t>
            </a:r>
            <a:r>
              <a:rPr lang="en-AU" sz="2800" b="1" baseline="30000" dirty="0">
                <a:solidFill>
                  <a:srgbClr val="FFFFFF"/>
                </a:solidFill>
                <a:latin typeface="Arial"/>
                <a:ea typeface="Times New Roman"/>
                <a:cs typeface="Times New Roman"/>
              </a:rPr>
              <a:t>32 </a:t>
            </a:r>
            <a:r>
              <a:rPr lang="en-AU" sz="2800" dirty="0">
                <a:solidFill>
                  <a:srgbClr val="FFFFFF"/>
                </a:solidFill>
                <a:latin typeface="Times New Roman"/>
                <a:ea typeface="Times New Roman"/>
                <a:cs typeface="Times New Roman"/>
              </a:rPr>
              <a:t>This Jesus God raised up, and of that we all are witnesses. </a:t>
            </a:r>
            <a:r>
              <a:rPr lang="en-AU" sz="2800" b="1" baseline="30000" dirty="0">
                <a:solidFill>
                  <a:srgbClr val="FFFFFF"/>
                </a:solidFill>
                <a:latin typeface="Arial"/>
                <a:ea typeface="Times New Roman"/>
                <a:cs typeface="Times New Roman"/>
              </a:rPr>
              <a:t>33 </a:t>
            </a:r>
            <a:r>
              <a:rPr lang="en-AU" sz="2800" dirty="0">
                <a:solidFill>
                  <a:srgbClr val="FFFFFF"/>
                </a:solidFill>
                <a:latin typeface="Times New Roman"/>
                <a:ea typeface="Times New Roman"/>
                <a:cs typeface="Times New Roman"/>
              </a:rPr>
              <a:t>Being therefore exalted at the right hand of God, and having received from the Father the promise of the Holy Spirit, he has poured out this that you yourselves are seeing and hearing. </a:t>
            </a:r>
            <a:endParaRPr lang="en-AU" sz="2600" i="1" baseline="30000" dirty="0">
              <a:solidFill>
                <a:srgbClr val="FFFFFF"/>
              </a:solidFill>
              <a:latin typeface="Times New Roman" pitchFamily="-10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3539431"/>
          </a:xfrm>
          <a:prstGeom prst="rect">
            <a:avLst/>
          </a:prstGeom>
          <a:noFill/>
          <a:ln w="9525">
            <a:noFill/>
            <a:miter lim="800000"/>
            <a:headEnd/>
            <a:tailEnd/>
          </a:ln>
        </p:spPr>
        <p:txBody>
          <a:bodyPr wrap="square">
            <a:prstTxWarp prst="textNoShape">
              <a:avLst/>
            </a:prstTxWarp>
            <a:spAutoFit/>
          </a:bodyPr>
          <a:lstStyle/>
          <a:p>
            <a:pPr indent="228600">
              <a:spcAft>
                <a:spcPts val="0"/>
              </a:spcAft>
            </a:pPr>
            <a:r>
              <a:rPr lang="en-AU" sz="2800" b="1" baseline="30000" dirty="0">
                <a:solidFill>
                  <a:srgbClr val="FFFFFF"/>
                </a:solidFill>
                <a:latin typeface="Arial"/>
                <a:ea typeface="Times New Roman"/>
                <a:cs typeface="Times New Roman"/>
              </a:rPr>
              <a:t>34 </a:t>
            </a:r>
            <a:r>
              <a:rPr lang="en-AU" sz="2800" dirty="0">
                <a:solidFill>
                  <a:srgbClr val="FFFFFF"/>
                </a:solidFill>
                <a:latin typeface="Times New Roman"/>
                <a:ea typeface="Times New Roman"/>
                <a:cs typeface="Times New Roman"/>
              </a:rPr>
              <a:t>For David did not ascend into the heavens, but he himself says, </a:t>
            </a:r>
            <a:endParaRPr lang="en-US" sz="2800" dirty="0">
              <a:solidFill>
                <a:srgbClr val="FFFFFF"/>
              </a:solidFill>
              <a:latin typeface="Times New Roman"/>
              <a:ea typeface="Times New Roman"/>
              <a:cs typeface="Times New Roman"/>
            </a:endParaRPr>
          </a:p>
          <a:p>
            <a:pPr marL="609600" indent="-609600">
              <a:spcAft>
                <a:spcPts val="0"/>
              </a:spcAft>
              <a:tabLst>
                <a:tab pos="127000" algn="r"/>
                <a:tab pos="254000" algn="l"/>
              </a:tabLst>
            </a:pPr>
            <a:r>
              <a:rPr lang="en-AU" sz="2800" dirty="0">
                <a:solidFill>
                  <a:srgbClr val="FFFFFF"/>
                </a:solidFill>
                <a:latin typeface="Times New Roman"/>
                <a:ea typeface="Times New Roman"/>
                <a:cs typeface="Times New Roman"/>
              </a:rPr>
              <a:t>		“ ‘The Lord said to my Lord, </a:t>
            </a:r>
            <a:endParaRPr lang="en-US" sz="2800" dirty="0">
              <a:solidFill>
                <a:srgbClr val="FFFFFF"/>
              </a:solidFill>
              <a:latin typeface="Times New Roman"/>
              <a:ea typeface="Times New Roman"/>
              <a:cs typeface="Times New Roman"/>
            </a:endParaRPr>
          </a:p>
          <a:p>
            <a:pPr marL="609600" indent="-609600">
              <a:spcAft>
                <a:spcPts val="0"/>
              </a:spcAft>
              <a:tabLst>
                <a:tab pos="127000" algn="r"/>
                <a:tab pos="254000" algn="l"/>
              </a:tabLst>
            </a:pPr>
            <a:r>
              <a:rPr lang="en-AU" sz="2800" dirty="0">
                <a:solidFill>
                  <a:srgbClr val="FFFFFF"/>
                </a:solidFill>
                <a:latin typeface="Times New Roman"/>
                <a:ea typeface="Times New Roman"/>
                <a:cs typeface="Times New Roman"/>
              </a:rPr>
              <a:t>		“Sit at my right hand, </a:t>
            </a:r>
            <a:endParaRPr lang="en-US" sz="2800" dirty="0">
              <a:solidFill>
                <a:srgbClr val="FFFFFF"/>
              </a:solidFill>
              <a:latin typeface="Times New Roman"/>
              <a:ea typeface="Times New Roman"/>
              <a:cs typeface="Times New Roman"/>
            </a:endParaRPr>
          </a:p>
          <a:p>
            <a:pPr marL="609600" indent="-609600">
              <a:spcAft>
                <a:spcPts val="0"/>
              </a:spcAft>
              <a:tabLst>
                <a:tab pos="127000" algn="r"/>
                <a:tab pos="406400" algn="l"/>
              </a:tabLst>
            </a:pPr>
            <a:r>
              <a:rPr lang="en-AU" sz="2800" dirty="0">
                <a:solidFill>
                  <a:srgbClr val="FFFFFF"/>
                </a:solidFill>
                <a:latin typeface="Times New Roman"/>
                <a:ea typeface="Times New Roman"/>
                <a:cs typeface="Times New Roman"/>
              </a:rPr>
              <a:t>	</a:t>
            </a:r>
            <a:r>
              <a:rPr lang="en-AU" sz="2800" b="1" baseline="30000" dirty="0">
                <a:solidFill>
                  <a:srgbClr val="FFFFFF"/>
                </a:solidFill>
                <a:latin typeface="Arial"/>
                <a:ea typeface="Times New Roman"/>
                <a:cs typeface="Times New Roman"/>
              </a:rPr>
              <a:t>35 </a:t>
            </a:r>
            <a:r>
              <a:rPr lang="en-AU" sz="2800" dirty="0">
                <a:solidFill>
                  <a:srgbClr val="FFFFFF"/>
                </a:solidFill>
                <a:latin typeface="Times New Roman"/>
                <a:ea typeface="Times New Roman"/>
                <a:cs typeface="Times New Roman"/>
              </a:rPr>
              <a:t>	until I make your enemies your footstool.” ’ </a:t>
            </a:r>
            <a:endParaRPr lang="en-US" sz="2800" dirty="0">
              <a:solidFill>
                <a:srgbClr val="FFFFFF"/>
              </a:solidFill>
              <a:latin typeface="Times New Roman"/>
              <a:ea typeface="Times New Roman"/>
              <a:cs typeface="Times New Roman"/>
            </a:endParaRPr>
          </a:p>
          <a:p>
            <a:r>
              <a:rPr lang="en-AU" sz="2800" b="1" baseline="30000" dirty="0">
                <a:solidFill>
                  <a:srgbClr val="FFFFFF"/>
                </a:solidFill>
                <a:latin typeface="Arial"/>
                <a:ea typeface="Times New Roman"/>
                <a:cs typeface="Times New Roman"/>
              </a:rPr>
              <a:t>36 </a:t>
            </a:r>
            <a:r>
              <a:rPr lang="en-AU" sz="2800" dirty="0">
                <a:solidFill>
                  <a:srgbClr val="FFFFFF"/>
                </a:solidFill>
                <a:latin typeface="Times New Roman"/>
                <a:ea typeface="Times New Roman"/>
                <a:cs typeface="Times New Roman"/>
              </a:rPr>
              <a:t>Let all the house of Israel therefore know for certain that God has made him both Lord and Christ, this Jesus whom you crucified.”</a:t>
            </a:r>
            <a:r>
              <a:rPr lang="en-US" sz="2800" dirty="0">
                <a:solidFill>
                  <a:srgbClr val="FFFFFF"/>
                </a:solidFill>
              </a:rPr>
              <a:t> </a:t>
            </a:r>
            <a:endParaRPr lang="en-AU" sz="2800" i="1" dirty="0">
              <a:solidFill>
                <a:srgbClr val="FFFFFF"/>
              </a:solidFill>
              <a:latin typeface="Times New Roman" pitchFamily="-10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337999"/>
          </a:xfrm>
          <a:prstGeom prst="rect">
            <a:avLst/>
          </a:prstGeom>
          <a:noFill/>
          <a:ln w="9525">
            <a:noFill/>
            <a:miter lim="800000"/>
            <a:headEnd/>
            <a:tailEnd/>
          </a:ln>
        </p:spPr>
        <p:txBody>
          <a:bodyPr wrap="square">
            <a:prstTxWarp prst="textNoShape">
              <a:avLst/>
            </a:prstTxWarp>
            <a:spAutoFit/>
          </a:bodyPr>
          <a:lstStyle/>
          <a:p>
            <a:pPr>
              <a:lnSpc>
                <a:spcPct val="115000"/>
              </a:lnSpc>
              <a:spcAft>
                <a:spcPts val="0"/>
              </a:spcAft>
            </a:pPr>
            <a:r>
              <a:rPr lang="en-AU" sz="2700" b="1" baseline="30000" dirty="0">
                <a:solidFill>
                  <a:srgbClr val="FFFFFF"/>
                </a:solidFill>
                <a:latin typeface="Arial"/>
                <a:ea typeface="Times New Roman"/>
                <a:cs typeface="Times New Roman"/>
              </a:rPr>
              <a:t>37 </a:t>
            </a:r>
            <a:r>
              <a:rPr lang="en-AU" sz="2700" dirty="0">
                <a:solidFill>
                  <a:srgbClr val="FFFFFF"/>
                </a:solidFill>
                <a:latin typeface="Times New Roman"/>
                <a:ea typeface="Times New Roman"/>
                <a:cs typeface="Times New Roman"/>
              </a:rPr>
              <a:t>Now when they heard this they were cut to the heart, and said to Peter and the rest of the apostles, “Brothers, what shall we do?” </a:t>
            </a:r>
            <a:r>
              <a:rPr lang="en-AU" sz="2700" b="1" baseline="30000" dirty="0">
                <a:solidFill>
                  <a:srgbClr val="FFFFFF"/>
                </a:solidFill>
                <a:latin typeface="Arial"/>
                <a:ea typeface="Times New Roman"/>
                <a:cs typeface="Times New Roman"/>
              </a:rPr>
              <a:t>38 </a:t>
            </a:r>
            <a:r>
              <a:rPr lang="en-AU" sz="2700" dirty="0">
                <a:solidFill>
                  <a:srgbClr val="FFFFFF"/>
                </a:solidFill>
                <a:latin typeface="Times New Roman"/>
                <a:ea typeface="Times New Roman"/>
                <a:cs typeface="Times New Roman"/>
              </a:rPr>
              <a:t>And Peter said to them, “Repent and be baptized every one of you in the name of Jesus Christ for the forgiveness of your sins, and you will receive the gift of the Holy Spirit. </a:t>
            </a:r>
            <a:r>
              <a:rPr lang="en-AU" sz="2700" b="1" baseline="30000" dirty="0">
                <a:solidFill>
                  <a:srgbClr val="FFFFFF"/>
                </a:solidFill>
                <a:latin typeface="Arial"/>
                <a:ea typeface="Times New Roman"/>
                <a:cs typeface="Times New Roman"/>
              </a:rPr>
              <a:t>39 </a:t>
            </a:r>
            <a:r>
              <a:rPr lang="en-AU" sz="2700" dirty="0">
                <a:solidFill>
                  <a:srgbClr val="FFFFFF"/>
                </a:solidFill>
                <a:latin typeface="Times New Roman"/>
                <a:ea typeface="Times New Roman"/>
                <a:cs typeface="Times New Roman"/>
              </a:rPr>
              <a:t>For the promise is for you and for your children and for all who are far off, everyone whom the Lord our God calls to himself.” </a:t>
            </a:r>
            <a:r>
              <a:rPr lang="en-AU" sz="2700" b="1" baseline="30000" dirty="0">
                <a:solidFill>
                  <a:srgbClr val="FFFFFF"/>
                </a:solidFill>
                <a:latin typeface="Arial"/>
                <a:ea typeface="Times New Roman"/>
                <a:cs typeface="Times New Roman"/>
              </a:rPr>
              <a:t>40 </a:t>
            </a:r>
            <a:r>
              <a:rPr lang="en-AU" sz="2700" dirty="0">
                <a:solidFill>
                  <a:srgbClr val="FFFFFF"/>
                </a:solidFill>
                <a:latin typeface="Times New Roman"/>
                <a:ea typeface="Times New Roman"/>
                <a:cs typeface="Times New Roman"/>
              </a:rPr>
              <a:t>And with many other words he bore witness and continued to exhort them, saying, “Save yourselves from this crooked generation.” </a:t>
            </a:r>
            <a:r>
              <a:rPr lang="en-AU" sz="2700" b="1" baseline="30000" dirty="0">
                <a:solidFill>
                  <a:srgbClr val="FFFFFF"/>
                </a:solidFill>
                <a:latin typeface="Arial"/>
                <a:ea typeface="Times New Roman"/>
                <a:cs typeface="Times New Roman"/>
              </a:rPr>
              <a:t>41 </a:t>
            </a:r>
            <a:r>
              <a:rPr lang="en-AU" sz="2700" dirty="0">
                <a:solidFill>
                  <a:srgbClr val="FFFFFF"/>
                </a:solidFill>
                <a:latin typeface="Times New Roman"/>
                <a:ea typeface="Times New Roman"/>
                <a:cs typeface="Times New Roman"/>
              </a:rPr>
              <a:t>So those who received his word were baptized, and there were added that day about three thousand souls. </a:t>
            </a:r>
            <a:endParaRPr lang="en-AU" sz="2700" dirty="0">
              <a:solidFill>
                <a:srgbClr val="FFFFFF"/>
              </a:solidFill>
              <a:latin typeface="Times New Roman" pitchFamily="-10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p:cNvSpPr txBox="1">
            <a:spLocks noChangeArrowheads="1"/>
          </p:cNvSpPr>
          <p:nvPr/>
        </p:nvSpPr>
        <p:spPr bwMode="auto">
          <a:xfrm>
            <a:off x="1835696" y="-1369"/>
            <a:ext cx="4543400" cy="461665"/>
          </a:xfrm>
          <a:prstGeom prst="rect">
            <a:avLst/>
          </a:prstGeom>
          <a:noFill/>
          <a:ln w="9525">
            <a:noFill/>
            <a:miter lim="800000"/>
            <a:headEnd/>
            <a:tailEnd/>
          </a:ln>
        </p:spPr>
        <p:txBody>
          <a:bodyPr wrap="square">
            <a:prstTxWarp prst="textNoShape">
              <a:avLst/>
            </a:prstTxWarp>
            <a:spAutoFit/>
          </a:bodyPr>
          <a:lstStyle/>
          <a:p>
            <a:pPr marL="354013" indent="-354013"/>
            <a:r>
              <a:rPr lang="en-US" sz="2400" u="sng" dirty="0">
                <a:solidFill>
                  <a:srgbClr val="FFFF00"/>
                </a:solidFill>
              </a:rPr>
              <a:t>The Resurrection of The Christ</a:t>
            </a:r>
          </a:p>
        </p:txBody>
      </p:sp>
      <p:sp>
        <p:nvSpPr>
          <p:cNvPr id="12" name="TextBox 14"/>
          <p:cNvSpPr txBox="1">
            <a:spLocks noChangeArrowheads="1"/>
          </p:cNvSpPr>
          <p:nvPr/>
        </p:nvSpPr>
        <p:spPr bwMode="auto">
          <a:xfrm>
            <a:off x="491634" y="1302502"/>
            <a:ext cx="1853700" cy="646331"/>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Death could not hold Him</a:t>
            </a:r>
          </a:p>
        </p:txBody>
      </p:sp>
      <p:sp>
        <p:nvSpPr>
          <p:cNvPr id="8" name="TextBox 14"/>
          <p:cNvSpPr txBox="1">
            <a:spLocks noChangeArrowheads="1"/>
          </p:cNvSpPr>
          <p:nvPr/>
        </p:nvSpPr>
        <p:spPr bwMode="auto">
          <a:xfrm>
            <a:off x="0" y="373668"/>
            <a:ext cx="91440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1.  Jesus of Nazareth was a Man of God (proved by mighty works, wonders, signs)</a:t>
            </a:r>
          </a:p>
        </p:txBody>
      </p:sp>
      <p:sp>
        <p:nvSpPr>
          <p:cNvPr id="19" name="TextBox 14">
            <a:extLst>
              <a:ext uri="{FF2B5EF4-FFF2-40B4-BE49-F238E27FC236}">
                <a16:creationId xmlns:a16="http://schemas.microsoft.com/office/drawing/2014/main" id="{87E66212-0FC6-F041-9B27-4CDC89BF2B40}"/>
              </a:ext>
            </a:extLst>
          </p:cNvPr>
          <p:cNvSpPr txBox="1">
            <a:spLocks noChangeArrowheads="1"/>
          </p:cNvSpPr>
          <p:nvPr/>
        </p:nvSpPr>
        <p:spPr bwMode="auto">
          <a:xfrm>
            <a:off x="7143" y="689078"/>
            <a:ext cx="91440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2.  The execution of Jesus was </a:t>
            </a:r>
            <a:r>
              <a:rPr lang="en-US" sz="2000" dirty="0">
                <a:solidFill>
                  <a:srgbClr val="FFFF00"/>
                </a:solidFill>
                <a:latin typeface="Comic Sans MS" panose="030F0902030302020204" pitchFamily="66" charset="0"/>
                <a:cs typeface="Times New Roman" panose="02020603050405020304" pitchFamily="18" charset="0"/>
              </a:rPr>
              <a:t>the </a:t>
            </a:r>
            <a:r>
              <a:rPr lang="en-US" sz="2000" u="sng" dirty="0">
                <a:solidFill>
                  <a:srgbClr val="FFFF00"/>
                </a:solidFill>
                <a:latin typeface="Comic Sans MS" panose="030F0902030302020204" pitchFamily="66" charset="0"/>
                <a:cs typeface="Times New Roman" panose="02020603050405020304" pitchFamily="18" charset="0"/>
              </a:rPr>
              <a:t>definite plan</a:t>
            </a:r>
            <a:r>
              <a:rPr lang="en-US" sz="2000" dirty="0">
                <a:solidFill>
                  <a:srgbClr val="FFFF00"/>
                </a:solidFill>
                <a:latin typeface="Comic Sans MS" panose="030F0902030302020204" pitchFamily="66" charset="0"/>
                <a:cs typeface="Times New Roman" panose="02020603050405020304" pitchFamily="18" charset="0"/>
              </a:rPr>
              <a:t> and foreknowledge of God</a:t>
            </a:r>
          </a:p>
        </p:txBody>
      </p:sp>
      <p:sp>
        <p:nvSpPr>
          <p:cNvPr id="20" name="TextBox 14">
            <a:extLst>
              <a:ext uri="{FF2B5EF4-FFF2-40B4-BE49-F238E27FC236}">
                <a16:creationId xmlns:a16="http://schemas.microsoft.com/office/drawing/2014/main" id="{9D5FCF73-F75B-5742-A00B-382748359F8B}"/>
              </a:ext>
            </a:extLst>
          </p:cNvPr>
          <p:cNvSpPr txBox="1">
            <a:spLocks noChangeArrowheads="1"/>
          </p:cNvSpPr>
          <p:nvPr/>
        </p:nvSpPr>
        <p:spPr bwMode="auto">
          <a:xfrm>
            <a:off x="-8880" y="995769"/>
            <a:ext cx="91440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3.  God had decreed that Christ Jesus would be raised (foretold through prophets)</a:t>
            </a:r>
          </a:p>
        </p:txBody>
      </p:sp>
      <p:sp>
        <p:nvSpPr>
          <p:cNvPr id="21" name="Rectangle 20">
            <a:extLst>
              <a:ext uri="{FF2B5EF4-FFF2-40B4-BE49-F238E27FC236}">
                <a16:creationId xmlns:a16="http://schemas.microsoft.com/office/drawing/2014/main" id="{E5B02F35-AAB4-5B4E-8374-1E43BFCCBD1A}"/>
              </a:ext>
            </a:extLst>
          </p:cNvPr>
          <p:cNvSpPr/>
          <p:nvPr/>
        </p:nvSpPr>
        <p:spPr>
          <a:xfrm>
            <a:off x="3100909" y="1333602"/>
            <a:ext cx="5976664" cy="646331"/>
          </a:xfrm>
          <a:prstGeom prst="rect">
            <a:avLst/>
          </a:prstGeom>
          <a:solidFill>
            <a:schemeClr val="bg1"/>
          </a:solidFill>
        </p:spPr>
        <p:txBody>
          <a:bodyPr wrap="square">
            <a:spAutoFit/>
          </a:bodyPr>
          <a:lstStyle/>
          <a:p>
            <a:pPr indent="152400">
              <a:spcAft>
                <a:spcPts val="0"/>
              </a:spcAft>
            </a:pPr>
            <a:r>
              <a:rPr lang="en-AU" b="1" baseline="30000" dirty="0">
                <a:latin typeface="Comic Sans MS" panose="030F0902030302020204" pitchFamily="66" charset="0"/>
                <a:ea typeface="Cambria" panose="02040503050406030204" pitchFamily="18" charset="0"/>
                <a:cs typeface="Times New Roman" panose="02020603050405020304" pitchFamily="18" charset="0"/>
              </a:rPr>
              <a:t>24 </a:t>
            </a:r>
            <a:r>
              <a:rPr lang="en-AU" dirty="0">
                <a:latin typeface="Comic Sans MS" panose="030F0902030302020204" pitchFamily="66" charset="0"/>
                <a:ea typeface="Cambria" panose="02040503050406030204" pitchFamily="18" charset="0"/>
                <a:cs typeface="Times New Roman" panose="02020603050405020304" pitchFamily="18" charset="0"/>
              </a:rPr>
              <a:t>God raised him up, loosing the pangs of death, because it was not possible for him to be held by it.</a:t>
            </a:r>
            <a:r>
              <a:rPr lang="en-AU" dirty="0"/>
              <a:t> </a:t>
            </a:r>
            <a:endParaRPr lang="en-AU" dirty="0">
              <a:latin typeface="Comic Sans MS" panose="030F0902030302020204" pitchFamily="66" charset="0"/>
              <a:ea typeface="Times New Roman" panose="02020603050405020304" pitchFamily="18" charset="0"/>
            </a:endParaRPr>
          </a:p>
        </p:txBody>
      </p:sp>
      <p:sp>
        <p:nvSpPr>
          <p:cNvPr id="22" name="Rectangle 21">
            <a:extLst>
              <a:ext uri="{FF2B5EF4-FFF2-40B4-BE49-F238E27FC236}">
                <a16:creationId xmlns:a16="http://schemas.microsoft.com/office/drawing/2014/main" id="{09254902-6C6E-F248-9389-7872021576AD}"/>
              </a:ext>
            </a:extLst>
          </p:cNvPr>
          <p:cNvSpPr/>
          <p:nvPr/>
        </p:nvSpPr>
        <p:spPr>
          <a:xfrm>
            <a:off x="26541" y="2007367"/>
            <a:ext cx="9001000" cy="389145"/>
          </a:xfrm>
          <a:prstGeom prst="rect">
            <a:avLst/>
          </a:prstGeom>
          <a:solidFill>
            <a:schemeClr val="bg1"/>
          </a:solidFill>
        </p:spPr>
        <p:txBody>
          <a:bodyPr wrap="square">
            <a:spAutoFit/>
          </a:bodyPr>
          <a:lstStyle/>
          <a:p>
            <a:pPr marL="609600" indent="-609600">
              <a:lnSpc>
                <a:spcPct val="115000"/>
              </a:lnSpc>
              <a:spcAft>
                <a:spcPts val="0"/>
              </a:spcAft>
              <a:tabLst>
                <a:tab pos="127000" algn="r"/>
                <a:tab pos="254000" algn="l"/>
              </a:tabLst>
            </a:pPr>
            <a:r>
              <a:rPr lang="en-AU" b="1" baseline="30000" dirty="0">
                <a:latin typeface="Comic Sans MS" panose="030F0902030302020204" pitchFamily="66" charset="0"/>
                <a:ea typeface="Cambria" panose="02040503050406030204" pitchFamily="18" charset="0"/>
                <a:cs typeface="Times New Roman" panose="02020603050405020304" pitchFamily="18" charset="0"/>
              </a:rPr>
              <a:t>27 </a:t>
            </a:r>
            <a:r>
              <a:rPr lang="en-AU" dirty="0">
                <a:latin typeface="Comic Sans MS" panose="030F0902030302020204" pitchFamily="66" charset="0"/>
                <a:ea typeface="Cambria" panose="02040503050406030204" pitchFamily="18" charset="0"/>
                <a:cs typeface="Times New Roman" panose="02020603050405020304" pitchFamily="18" charset="0"/>
              </a:rPr>
              <a:t>For you will not abandon my soul to Hades, or let your Holy One see corruption. </a:t>
            </a:r>
            <a:endParaRPr lang="en-AU" sz="1600" dirty="0">
              <a:latin typeface="Calibri" panose="020F0502020204030204" pitchFamily="34" charset="0"/>
              <a:ea typeface="Cambria" panose="0204050305040603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0B7FB4F-8D5B-B548-ADAA-3AB7C579E347}"/>
              </a:ext>
            </a:extLst>
          </p:cNvPr>
          <p:cNvSpPr/>
          <p:nvPr/>
        </p:nvSpPr>
        <p:spPr>
          <a:xfrm>
            <a:off x="960537" y="2423946"/>
            <a:ext cx="7726610" cy="706604"/>
          </a:xfrm>
          <a:prstGeom prst="rect">
            <a:avLst/>
          </a:prstGeom>
          <a:solidFill>
            <a:schemeClr val="bg1"/>
          </a:solidFill>
        </p:spPr>
        <p:txBody>
          <a:bodyPr wrap="square">
            <a:spAutoFit/>
          </a:bodyPr>
          <a:lstStyle/>
          <a:p>
            <a:pPr marL="609600" indent="-609600">
              <a:lnSpc>
                <a:spcPct val="115000"/>
              </a:lnSpc>
              <a:spcAft>
                <a:spcPts val="0"/>
              </a:spcAft>
              <a:tabLst>
                <a:tab pos="127000" algn="r"/>
                <a:tab pos="254000" algn="l"/>
              </a:tabLst>
            </a:pPr>
            <a:r>
              <a:rPr lang="en-AU" b="1" baseline="30000" dirty="0">
                <a:latin typeface="Comic Sans MS" panose="030F0902030302020204" pitchFamily="66" charset="0"/>
                <a:ea typeface="Cambria" panose="02040503050406030204" pitchFamily="18" charset="0"/>
                <a:cs typeface="Times New Roman" panose="02020603050405020304" pitchFamily="18" charset="0"/>
              </a:rPr>
              <a:t>31 </a:t>
            </a:r>
            <a:r>
              <a:rPr lang="en-AU" dirty="0">
                <a:latin typeface="Comic Sans MS" panose="030F0902030302020204" pitchFamily="66" charset="0"/>
                <a:ea typeface="Cambria" panose="02040503050406030204" pitchFamily="18" charset="0"/>
                <a:cs typeface="Times New Roman" panose="02020603050405020304" pitchFamily="18" charset="0"/>
              </a:rPr>
              <a:t>he foresaw and spoke about the resurrection of the Christ, that he was not abandoned to Hades, nor did his flesh see corruption.</a:t>
            </a:r>
            <a:r>
              <a:rPr lang="en-AU" dirty="0"/>
              <a:t> </a:t>
            </a:r>
            <a:endParaRPr lang="en-AU" sz="1600" dirty="0">
              <a:latin typeface="Calibri" panose="020F0502020204030204" pitchFamily="34" charset="0"/>
              <a:ea typeface="Cambria" panose="02040503050406030204" pitchFamily="18" charset="0"/>
              <a:cs typeface="Times New Roman" panose="02020603050405020304" pitchFamily="18" charset="0"/>
            </a:endParaRPr>
          </a:p>
        </p:txBody>
      </p:sp>
      <p:sp>
        <p:nvSpPr>
          <p:cNvPr id="25" name="TextBox 14">
            <a:extLst>
              <a:ext uri="{FF2B5EF4-FFF2-40B4-BE49-F238E27FC236}">
                <a16:creationId xmlns:a16="http://schemas.microsoft.com/office/drawing/2014/main" id="{D80982F0-36E0-0F41-A258-0A1941CA7131}"/>
              </a:ext>
            </a:extLst>
          </p:cNvPr>
          <p:cNvSpPr txBox="1">
            <a:spLocks noChangeArrowheads="1"/>
          </p:cNvSpPr>
          <p:nvPr/>
        </p:nvSpPr>
        <p:spPr bwMode="auto">
          <a:xfrm>
            <a:off x="25995" y="3157984"/>
            <a:ext cx="4996904"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4.  Jesus is exalted – at the right hand of God.  </a:t>
            </a:r>
          </a:p>
        </p:txBody>
      </p:sp>
      <p:sp>
        <p:nvSpPr>
          <p:cNvPr id="26" name="TextBox 14">
            <a:extLst>
              <a:ext uri="{FF2B5EF4-FFF2-40B4-BE49-F238E27FC236}">
                <a16:creationId xmlns:a16="http://schemas.microsoft.com/office/drawing/2014/main" id="{D4877571-099E-1E4D-9E7E-E734484B8611}"/>
              </a:ext>
            </a:extLst>
          </p:cNvPr>
          <p:cNvSpPr txBox="1">
            <a:spLocks noChangeArrowheads="1"/>
          </p:cNvSpPr>
          <p:nvPr/>
        </p:nvSpPr>
        <p:spPr bwMode="auto">
          <a:xfrm>
            <a:off x="4960791" y="3166256"/>
            <a:ext cx="2427456" cy="369332"/>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Both Lord and Christ</a:t>
            </a:r>
          </a:p>
        </p:txBody>
      </p:sp>
      <p:sp>
        <p:nvSpPr>
          <p:cNvPr id="27" name="TextBox 14">
            <a:extLst>
              <a:ext uri="{FF2B5EF4-FFF2-40B4-BE49-F238E27FC236}">
                <a16:creationId xmlns:a16="http://schemas.microsoft.com/office/drawing/2014/main" id="{89D90E87-C017-B544-9598-496FE09A9319}"/>
              </a:ext>
            </a:extLst>
          </p:cNvPr>
          <p:cNvSpPr txBox="1">
            <a:spLocks noChangeArrowheads="1"/>
          </p:cNvSpPr>
          <p:nvPr/>
        </p:nvSpPr>
        <p:spPr bwMode="auto">
          <a:xfrm>
            <a:off x="40282" y="3522315"/>
            <a:ext cx="5486673"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5.  The Risen Lord Jesus sends His Holy Spirit</a:t>
            </a:r>
          </a:p>
        </p:txBody>
      </p:sp>
      <p:sp>
        <p:nvSpPr>
          <p:cNvPr id="28" name="TextBox 14">
            <a:extLst>
              <a:ext uri="{FF2B5EF4-FFF2-40B4-BE49-F238E27FC236}">
                <a16:creationId xmlns:a16="http://schemas.microsoft.com/office/drawing/2014/main" id="{08322364-EC4F-464C-B97A-301F24A2C509}"/>
              </a:ext>
            </a:extLst>
          </p:cNvPr>
          <p:cNvSpPr txBox="1">
            <a:spLocks noChangeArrowheads="1"/>
          </p:cNvSpPr>
          <p:nvPr/>
        </p:nvSpPr>
        <p:spPr bwMode="auto">
          <a:xfrm>
            <a:off x="4960791" y="3514109"/>
            <a:ext cx="3878532" cy="369332"/>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Further proof of the resurrection</a:t>
            </a:r>
          </a:p>
        </p:txBody>
      </p:sp>
      <p:sp>
        <p:nvSpPr>
          <p:cNvPr id="29" name="TextBox 14">
            <a:extLst>
              <a:ext uri="{FF2B5EF4-FFF2-40B4-BE49-F238E27FC236}">
                <a16:creationId xmlns:a16="http://schemas.microsoft.com/office/drawing/2014/main" id="{8AD9614F-D1AE-8645-816D-406E9356F9F6}"/>
              </a:ext>
            </a:extLst>
          </p:cNvPr>
          <p:cNvSpPr txBox="1">
            <a:spLocks noChangeArrowheads="1"/>
          </p:cNvSpPr>
          <p:nvPr/>
        </p:nvSpPr>
        <p:spPr bwMode="auto">
          <a:xfrm>
            <a:off x="25994" y="3829496"/>
            <a:ext cx="584215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6.  The cost of rejecting the Lord</a:t>
            </a:r>
          </a:p>
        </p:txBody>
      </p:sp>
      <p:sp>
        <p:nvSpPr>
          <p:cNvPr id="31" name="Rectangle 30">
            <a:extLst>
              <a:ext uri="{FF2B5EF4-FFF2-40B4-BE49-F238E27FC236}">
                <a16:creationId xmlns:a16="http://schemas.microsoft.com/office/drawing/2014/main" id="{3F6799AD-77A3-334A-B381-4B8B78D0E3FD}"/>
              </a:ext>
            </a:extLst>
          </p:cNvPr>
          <p:cNvSpPr/>
          <p:nvPr/>
        </p:nvSpPr>
        <p:spPr>
          <a:xfrm>
            <a:off x="1547664" y="4178355"/>
            <a:ext cx="7463306" cy="706604"/>
          </a:xfrm>
          <a:prstGeom prst="rect">
            <a:avLst/>
          </a:prstGeom>
          <a:solidFill>
            <a:schemeClr val="bg1"/>
          </a:solidFill>
        </p:spPr>
        <p:txBody>
          <a:bodyPr wrap="square">
            <a:spAutoFit/>
          </a:bodyPr>
          <a:lstStyle/>
          <a:p>
            <a:pPr marL="6350" indent="-6350">
              <a:lnSpc>
                <a:spcPct val="115000"/>
              </a:lnSpc>
              <a:spcAft>
                <a:spcPts val="0"/>
              </a:spcAft>
              <a:tabLst>
                <a:tab pos="127000" algn="r"/>
                <a:tab pos="254000" algn="l"/>
              </a:tabLst>
            </a:pPr>
            <a:r>
              <a:rPr lang="en-AU" b="1" baseline="30000" dirty="0">
                <a:latin typeface="Comic Sans MS" panose="030F0902030302020204" pitchFamily="66" charset="0"/>
                <a:ea typeface="Cambria" panose="02040503050406030204" pitchFamily="18" charset="0"/>
                <a:cs typeface="Times New Roman" panose="02020603050405020304" pitchFamily="18" charset="0"/>
              </a:rPr>
              <a:t>36 </a:t>
            </a:r>
            <a:r>
              <a:rPr lang="en-AU" dirty="0">
                <a:latin typeface="Comic Sans MS" panose="030F0902030302020204" pitchFamily="66" charset="0"/>
                <a:ea typeface="Cambria" panose="02040503050406030204" pitchFamily="18" charset="0"/>
                <a:cs typeface="Times New Roman" panose="02020603050405020304" pitchFamily="18" charset="0"/>
              </a:rPr>
              <a:t>Let all the house of Israel therefore know for certain that God has made him both Lord and Christ, this Jesus whom you crucified.”</a:t>
            </a:r>
            <a:r>
              <a:rPr lang="en-AU" dirty="0"/>
              <a:t> </a:t>
            </a:r>
            <a:endParaRPr lang="en-AU" sz="1600" dirty="0">
              <a:latin typeface="Calibri" panose="020F0502020204030204" pitchFamily="34" charset="0"/>
              <a:ea typeface="Cambria" panose="02040503050406030204" pitchFamily="18" charset="0"/>
              <a:cs typeface="Times New Roman" panose="02020603050405020304" pitchFamily="18" charset="0"/>
            </a:endParaRPr>
          </a:p>
        </p:txBody>
      </p:sp>
      <p:sp>
        <p:nvSpPr>
          <p:cNvPr id="32" name="TextBox 14">
            <a:extLst>
              <a:ext uri="{FF2B5EF4-FFF2-40B4-BE49-F238E27FC236}">
                <a16:creationId xmlns:a16="http://schemas.microsoft.com/office/drawing/2014/main" id="{D990AD5A-4637-2946-B714-77F4A175BAE0}"/>
              </a:ext>
            </a:extLst>
          </p:cNvPr>
          <p:cNvSpPr txBox="1">
            <a:spLocks noChangeArrowheads="1"/>
          </p:cNvSpPr>
          <p:nvPr/>
        </p:nvSpPr>
        <p:spPr bwMode="auto">
          <a:xfrm>
            <a:off x="3553472" y="3828434"/>
            <a:ext cx="5581648" cy="369332"/>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Ramifications of siding against the supreme ruler</a:t>
            </a:r>
          </a:p>
        </p:txBody>
      </p:sp>
      <p:sp>
        <p:nvSpPr>
          <p:cNvPr id="33" name="TextBox 14">
            <a:extLst>
              <a:ext uri="{FF2B5EF4-FFF2-40B4-BE49-F238E27FC236}">
                <a16:creationId xmlns:a16="http://schemas.microsoft.com/office/drawing/2014/main" id="{90CC2278-2D3A-7E43-8AF5-D53CE7C88940}"/>
              </a:ext>
            </a:extLst>
          </p:cNvPr>
          <p:cNvSpPr txBox="1">
            <a:spLocks noChangeArrowheads="1"/>
          </p:cNvSpPr>
          <p:nvPr/>
        </p:nvSpPr>
        <p:spPr bwMode="auto">
          <a:xfrm>
            <a:off x="59183" y="4157312"/>
            <a:ext cx="1728192" cy="646331"/>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Killed God’s Son.  Oops!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9" grpId="0"/>
      <p:bldP spid="20" grpId="0"/>
      <p:bldP spid="21" grpId="0" animBg="1"/>
      <p:bldP spid="22" grpId="0" animBg="1"/>
      <p:bldP spid="24" grpId="0" animBg="1"/>
      <p:bldP spid="25" grpId="0"/>
      <p:bldP spid="26" grpId="0"/>
      <p:bldP spid="27" grpId="0"/>
      <p:bldP spid="28" grpId="0"/>
      <p:bldP spid="29" grpId="0"/>
      <p:bldP spid="31" grpId="0" animBg="1"/>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4"/>
          <p:cNvSpPr txBox="1">
            <a:spLocks noChangeArrowheads="1"/>
          </p:cNvSpPr>
          <p:nvPr/>
        </p:nvSpPr>
        <p:spPr bwMode="auto">
          <a:xfrm>
            <a:off x="1835696" y="-1369"/>
            <a:ext cx="4543400" cy="461665"/>
          </a:xfrm>
          <a:prstGeom prst="rect">
            <a:avLst/>
          </a:prstGeom>
          <a:noFill/>
          <a:ln w="9525">
            <a:noFill/>
            <a:miter lim="800000"/>
            <a:headEnd/>
            <a:tailEnd/>
          </a:ln>
        </p:spPr>
        <p:txBody>
          <a:bodyPr wrap="square">
            <a:prstTxWarp prst="textNoShape">
              <a:avLst/>
            </a:prstTxWarp>
            <a:spAutoFit/>
          </a:bodyPr>
          <a:lstStyle/>
          <a:p>
            <a:pPr marL="354013" indent="-354013"/>
            <a:r>
              <a:rPr lang="en-US" sz="2400" u="sng" dirty="0">
                <a:solidFill>
                  <a:srgbClr val="FFFF00"/>
                </a:solidFill>
              </a:rPr>
              <a:t>The Resurrection of The Christ</a:t>
            </a:r>
          </a:p>
        </p:txBody>
      </p:sp>
      <p:sp>
        <p:nvSpPr>
          <p:cNvPr id="12" name="TextBox 14"/>
          <p:cNvSpPr txBox="1">
            <a:spLocks noChangeArrowheads="1"/>
          </p:cNvSpPr>
          <p:nvPr/>
        </p:nvSpPr>
        <p:spPr bwMode="auto">
          <a:xfrm>
            <a:off x="499644" y="1245175"/>
            <a:ext cx="4469157" cy="369332"/>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Death could not hold Him</a:t>
            </a:r>
          </a:p>
        </p:txBody>
      </p:sp>
      <p:sp>
        <p:nvSpPr>
          <p:cNvPr id="8" name="TextBox 14"/>
          <p:cNvSpPr txBox="1">
            <a:spLocks noChangeArrowheads="1"/>
          </p:cNvSpPr>
          <p:nvPr/>
        </p:nvSpPr>
        <p:spPr bwMode="auto">
          <a:xfrm>
            <a:off x="0" y="373668"/>
            <a:ext cx="91440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1.  Jesus of Nazareth was a Man of God (proved by mighty works, wonders, signs)</a:t>
            </a:r>
          </a:p>
        </p:txBody>
      </p:sp>
      <p:sp>
        <p:nvSpPr>
          <p:cNvPr id="19" name="TextBox 14">
            <a:extLst>
              <a:ext uri="{FF2B5EF4-FFF2-40B4-BE49-F238E27FC236}">
                <a16:creationId xmlns:a16="http://schemas.microsoft.com/office/drawing/2014/main" id="{87E66212-0FC6-F041-9B27-4CDC89BF2B40}"/>
              </a:ext>
            </a:extLst>
          </p:cNvPr>
          <p:cNvSpPr txBox="1">
            <a:spLocks noChangeArrowheads="1"/>
          </p:cNvSpPr>
          <p:nvPr/>
        </p:nvSpPr>
        <p:spPr bwMode="auto">
          <a:xfrm>
            <a:off x="7143" y="689078"/>
            <a:ext cx="91440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2.  The execution of Jesus was </a:t>
            </a:r>
            <a:r>
              <a:rPr lang="en-US" sz="2000" dirty="0">
                <a:solidFill>
                  <a:srgbClr val="FFFF00"/>
                </a:solidFill>
                <a:latin typeface="Comic Sans MS" panose="030F0902030302020204" pitchFamily="66" charset="0"/>
                <a:cs typeface="Times New Roman" panose="02020603050405020304" pitchFamily="18" charset="0"/>
              </a:rPr>
              <a:t>the </a:t>
            </a:r>
            <a:r>
              <a:rPr lang="en-US" sz="2000" u="sng" dirty="0">
                <a:solidFill>
                  <a:srgbClr val="FFFF00"/>
                </a:solidFill>
                <a:latin typeface="Comic Sans MS" panose="030F0902030302020204" pitchFamily="66" charset="0"/>
                <a:cs typeface="Times New Roman" panose="02020603050405020304" pitchFamily="18" charset="0"/>
              </a:rPr>
              <a:t>definite plan</a:t>
            </a:r>
            <a:r>
              <a:rPr lang="en-US" sz="2000" dirty="0">
                <a:solidFill>
                  <a:srgbClr val="FFFF00"/>
                </a:solidFill>
                <a:latin typeface="Comic Sans MS" panose="030F0902030302020204" pitchFamily="66" charset="0"/>
                <a:cs typeface="Times New Roman" panose="02020603050405020304" pitchFamily="18" charset="0"/>
              </a:rPr>
              <a:t> and foreknowledge of God</a:t>
            </a:r>
          </a:p>
        </p:txBody>
      </p:sp>
      <p:sp>
        <p:nvSpPr>
          <p:cNvPr id="20" name="TextBox 14">
            <a:extLst>
              <a:ext uri="{FF2B5EF4-FFF2-40B4-BE49-F238E27FC236}">
                <a16:creationId xmlns:a16="http://schemas.microsoft.com/office/drawing/2014/main" id="{9D5FCF73-F75B-5742-A00B-382748359F8B}"/>
              </a:ext>
            </a:extLst>
          </p:cNvPr>
          <p:cNvSpPr txBox="1">
            <a:spLocks noChangeArrowheads="1"/>
          </p:cNvSpPr>
          <p:nvPr/>
        </p:nvSpPr>
        <p:spPr bwMode="auto">
          <a:xfrm>
            <a:off x="-8880" y="995769"/>
            <a:ext cx="91440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3.  God had decreed that Christ Jesus would be raised (foretold through prophets)</a:t>
            </a:r>
          </a:p>
        </p:txBody>
      </p:sp>
      <p:sp>
        <p:nvSpPr>
          <p:cNvPr id="25" name="TextBox 14">
            <a:extLst>
              <a:ext uri="{FF2B5EF4-FFF2-40B4-BE49-F238E27FC236}">
                <a16:creationId xmlns:a16="http://schemas.microsoft.com/office/drawing/2014/main" id="{D80982F0-36E0-0F41-A258-0A1941CA7131}"/>
              </a:ext>
            </a:extLst>
          </p:cNvPr>
          <p:cNvSpPr txBox="1">
            <a:spLocks noChangeArrowheads="1"/>
          </p:cNvSpPr>
          <p:nvPr/>
        </p:nvSpPr>
        <p:spPr bwMode="auto">
          <a:xfrm>
            <a:off x="1191" y="1535006"/>
            <a:ext cx="4996904"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4.  Jesus is exalted – at the right hand of God.  </a:t>
            </a:r>
          </a:p>
        </p:txBody>
      </p:sp>
      <p:sp>
        <p:nvSpPr>
          <p:cNvPr id="26" name="TextBox 14">
            <a:extLst>
              <a:ext uri="{FF2B5EF4-FFF2-40B4-BE49-F238E27FC236}">
                <a16:creationId xmlns:a16="http://schemas.microsoft.com/office/drawing/2014/main" id="{D4877571-099E-1E4D-9E7E-E734484B8611}"/>
              </a:ext>
            </a:extLst>
          </p:cNvPr>
          <p:cNvSpPr txBox="1">
            <a:spLocks noChangeArrowheads="1"/>
          </p:cNvSpPr>
          <p:nvPr/>
        </p:nvSpPr>
        <p:spPr bwMode="auto">
          <a:xfrm>
            <a:off x="4935987" y="1543278"/>
            <a:ext cx="2427456" cy="369332"/>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Both Lord and Christ</a:t>
            </a:r>
          </a:p>
        </p:txBody>
      </p:sp>
      <p:sp>
        <p:nvSpPr>
          <p:cNvPr id="27" name="TextBox 14">
            <a:extLst>
              <a:ext uri="{FF2B5EF4-FFF2-40B4-BE49-F238E27FC236}">
                <a16:creationId xmlns:a16="http://schemas.microsoft.com/office/drawing/2014/main" id="{89D90E87-C017-B544-9598-496FE09A9319}"/>
              </a:ext>
            </a:extLst>
          </p:cNvPr>
          <p:cNvSpPr txBox="1">
            <a:spLocks noChangeArrowheads="1"/>
          </p:cNvSpPr>
          <p:nvPr/>
        </p:nvSpPr>
        <p:spPr bwMode="auto">
          <a:xfrm>
            <a:off x="15478" y="1899337"/>
            <a:ext cx="5486673"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5.  The Risen Lord Jesus sends His Holy Spirit</a:t>
            </a:r>
          </a:p>
        </p:txBody>
      </p:sp>
      <p:sp>
        <p:nvSpPr>
          <p:cNvPr id="28" name="TextBox 14">
            <a:extLst>
              <a:ext uri="{FF2B5EF4-FFF2-40B4-BE49-F238E27FC236}">
                <a16:creationId xmlns:a16="http://schemas.microsoft.com/office/drawing/2014/main" id="{08322364-EC4F-464C-B97A-301F24A2C509}"/>
              </a:ext>
            </a:extLst>
          </p:cNvPr>
          <p:cNvSpPr txBox="1">
            <a:spLocks noChangeArrowheads="1"/>
          </p:cNvSpPr>
          <p:nvPr/>
        </p:nvSpPr>
        <p:spPr bwMode="auto">
          <a:xfrm>
            <a:off x="4935987" y="1891131"/>
            <a:ext cx="3878532" cy="369332"/>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Further proof of the resurrection</a:t>
            </a:r>
          </a:p>
        </p:txBody>
      </p:sp>
      <p:sp>
        <p:nvSpPr>
          <p:cNvPr id="29" name="TextBox 14">
            <a:extLst>
              <a:ext uri="{FF2B5EF4-FFF2-40B4-BE49-F238E27FC236}">
                <a16:creationId xmlns:a16="http://schemas.microsoft.com/office/drawing/2014/main" id="{8AD9614F-D1AE-8645-816D-406E9356F9F6}"/>
              </a:ext>
            </a:extLst>
          </p:cNvPr>
          <p:cNvSpPr txBox="1">
            <a:spLocks noChangeArrowheads="1"/>
          </p:cNvSpPr>
          <p:nvPr/>
        </p:nvSpPr>
        <p:spPr bwMode="auto">
          <a:xfrm>
            <a:off x="1190" y="2206518"/>
            <a:ext cx="584215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6.  The cost of rejecting the Lord</a:t>
            </a:r>
          </a:p>
        </p:txBody>
      </p:sp>
      <p:sp>
        <p:nvSpPr>
          <p:cNvPr id="31" name="Rectangle 30">
            <a:extLst>
              <a:ext uri="{FF2B5EF4-FFF2-40B4-BE49-F238E27FC236}">
                <a16:creationId xmlns:a16="http://schemas.microsoft.com/office/drawing/2014/main" id="{3F6799AD-77A3-334A-B381-4B8B78D0E3FD}"/>
              </a:ext>
            </a:extLst>
          </p:cNvPr>
          <p:cNvSpPr/>
          <p:nvPr/>
        </p:nvSpPr>
        <p:spPr>
          <a:xfrm>
            <a:off x="21107" y="3454935"/>
            <a:ext cx="9087695" cy="1343701"/>
          </a:xfrm>
          <a:prstGeom prst="rect">
            <a:avLst/>
          </a:prstGeom>
          <a:solidFill>
            <a:schemeClr val="bg1"/>
          </a:solidFill>
        </p:spPr>
        <p:txBody>
          <a:bodyPr wrap="square">
            <a:spAutoFit/>
          </a:bodyPr>
          <a:lstStyle/>
          <a:p>
            <a:pPr marL="6350" indent="-6350">
              <a:lnSpc>
                <a:spcPct val="115000"/>
              </a:lnSpc>
              <a:spcAft>
                <a:spcPts val="0"/>
              </a:spcAft>
              <a:tabLst>
                <a:tab pos="127000" algn="r"/>
                <a:tab pos="254000" algn="l"/>
              </a:tabLst>
            </a:pPr>
            <a:r>
              <a:rPr lang="en-AU" b="1" baseline="30000" dirty="0">
                <a:latin typeface="Comic Sans MS" panose="030F0902030302020204" pitchFamily="66" charset="0"/>
                <a:ea typeface="Cambria" panose="02040503050406030204" pitchFamily="18" charset="0"/>
                <a:cs typeface="Times New Roman" panose="02020603050405020304" pitchFamily="18" charset="0"/>
              </a:rPr>
              <a:t>37 </a:t>
            </a:r>
            <a:r>
              <a:rPr lang="en-AU" dirty="0">
                <a:latin typeface="Comic Sans MS" panose="030F0902030302020204" pitchFamily="66" charset="0"/>
                <a:ea typeface="Cambria" panose="02040503050406030204" pitchFamily="18" charset="0"/>
                <a:cs typeface="Times New Roman" panose="02020603050405020304" pitchFamily="18" charset="0"/>
              </a:rPr>
              <a:t>Now when they heard this they were cut to the heart, and said to Peter and the rest of the apostles, “Brothers, what shall we do?” </a:t>
            </a:r>
            <a:r>
              <a:rPr lang="en-AU" b="1" baseline="30000" dirty="0">
                <a:latin typeface="Comic Sans MS" panose="030F0902030302020204" pitchFamily="66" charset="0"/>
                <a:ea typeface="Cambria" panose="02040503050406030204" pitchFamily="18" charset="0"/>
                <a:cs typeface="Times New Roman" panose="02020603050405020304" pitchFamily="18" charset="0"/>
              </a:rPr>
              <a:t>38 </a:t>
            </a:r>
            <a:r>
              <a:rPr lang="en-AU" dirty="0">
                <a:latin typeface="Comic Sans MS" panose="030F0902030302020204" pitchFamily="66" charset="0"/>
                <a:ea typeface="Cambria" panose="02040503050406030204" pitchFamily="18" charset="0"/>
                <a:cs typeface="Times New Roman" panose="02020603050405020304" pitchFamily="18" charset="0"/>
              </a:rPr>
              <a:t>And Peter said to them, “Repent and be baptized every one of you in the name of Jesus Christ for the forgiveness of your sins, and you will receive the gift of the Holy Spirit.</a:t>
            </a:r>
            <a:r>
              <a:rPr lang="en-AU" dirty="0"/>
              <a:t> </a:t>
            </a:r>
            <a:endParaRPr lang="en-AU" sz="1600" dirty="0">
              <a:latin typeface="Calibri" panose="020F0502020204030204" pitchFamily="34" charset="0"/>
              <a:ea typeface="Cambria" panose="02040503050406030204" pitchFamily="18" charset="0"/>
              <a:cs typeface="Times New Roman" panose="02020603050405020304" pitchFamily="18" charset="0"/>
            </a:endParaRPr>
          </a:p>
        </p:txBody>
      </p:sp>
      <p:sp>
        <p:nvSpPr>
          <p:cNvPr id="32" name="TextBox 14">
            <a:extLst>
              <a:ext uri="{FF2B5EF4-FFF2-40B4-BE49-F238E27FC236}">
                <a16:creationId xmlns:a16="http://schemas.microsoft.com/office/drawing/2014/main" id="{D990AD5A-4637-2946-B714-77F4A175BAE0}"/>
              </a:ext>
            </a:extLst>
          </p:cNvPr>
          <p:cNvSpPr txBox="1">
            <a:spLocks noChangeArrowheads="1"/>
          </p:cNvSpPr>
          <p:nvPr/>
        </p:nvSpPr>
        <p:spPr bwMode="auto">
          <a:xfrm>
            <a:off x="3528668" y="2205456"/>
            <a:ext cx="5581648" cy="369332"/>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Ramifications of siding against the supreme ruler</a:t>
            </a:r>
          </a:p>
        </p:txBody>
      </p:sp>
      <p:sp>
        <p:nvSpPr>
          <p:cNvPr id="33" name="TextBox 14">
            <a:extLst>
              <a:ext uri="{FF2B5EF4-FFF2-40B4-BE49-F238E27FC236}">
                <a16:creationId xmlns:a16="http://schemas.microsoft.com/office/drawing/2014/main" id="{90CC2278-2D3A-7E43-8AF5-D53CE7C88940}"/>
              </a:ext>
            </a:extLst>
          </p:cNvPr>
          <p:cNvSpPr txBox="1">
            <a:spLocks noChangeArrowheads="1"/>
          </p:cNvSpPr>
          <p:nvPr/>
        </p:nvSpPr>
        <p:spPr bwMode="auto">
          <a:xfrm>
            <a:off x="3553845" y="2508698"/>
            <a:ext cx="4033565" cy="369332"/>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Killed God’s Son.  Oops! </a:t>
            </a:r>
          </a:p>
        </p:txBody>
      </p:sp>
      <p:sp>
        <p:nvSpPr>
          <p:cNvPr id="18" name="TextBox 14">
            <a:extLst>
              <a:ext uri="{FF2B5EF4-FFF2-40B4-BE49-F238E27FC236}">
                <a16:creationId xmlns:a16="http://schemas.microsoft.com/office/drawing/2014/main" id="{ECCF05ED-BE0D-494D-8386-0E9BFBE4B03D}"/>
              </a:ext>
            </a:extLst>
          </p:cNvPr>
          <p:cNvSpPr txBox="1">
            <a:spLocks noChangeArrowheads="1"/>
          </p:cNvSpPr>
          <p:nvPr/>
        </p:nvSpPr>
        <p:spPr bwMode="auto">
          <a:xfrm>
            <a:off x="22621" y="2778018"/>
            <a:ext cx="584215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7.  Repent and be </a:t>
            </a:r>
            <a:r>
              <a:rPr lang="en-US" sz="2000" dirty="0" err="1">
                <a:solidFill>
                  <a:srgbClr val="FFFF00"/>
                </a:solidFill>
                <a:latin typeface="Times New Roman" panose="02020603050405020304" pitchFamily="18" charset="0"/>
                <a:cs typeface="Times New Roman" panose="02020603050405020304" pitchFamily="18" charset="0"/>
              </a:rPr>
              <a:t>baptised</a:t>
            </a:r>
            <a:r>
              <a:rPr lang="en-US" sz="2000" dirty="0">
                <a:solidFill>
                  <a:srgbClr val="FFFF00"/>
                </a:solidFill>
                <a:latin typeface="Times New Roman" panose="02020603050405020304" pitchFamily="18" charset="0"/>
                <a:cs typeface="Times New Roman" panose="02020603050405020304" pitchFamily="18" charset="0"/>
              </a:rPr>
              <a:t> (for the forgiveness of sins)</a:t>
            </a:r>
          </a:p>
        </p:txBody>
      </p:sp>
      <p:sp>
        <p:nvSpPr>
          <p:cNvPr id="23" name="Rectangle 22">
            <a:extLst>
              <a:ext uri="{FF2B5EF4-FFF2-40B4-BE49-F238E27FC236}">
                <a16:creationId xmlns:a16="http://schemas.microsoft.com/office/drawing/2014/main" id="{65BCB70E-BD20-014F-94E4-EDDC921A7A1E}"/>
              </a:ext>
            </a:extLst>
          </p:cNvPr>
          <p:cNvSpPr/>
          <p:nvPr/>
        </p:nvSpPr>
        <p:spPr>
          <a:xfrm>
            <a:off x="380481" y="4786141"/>
            <a:ext cx="7238032" cy="706604"/>
          </a:xfrm>
          <a:prstGeom prst="rect">
            <a:avLst/>
          </a:prstGeom>
          <a:solidFill>
            <a:schemeClr val="bg1"/>
          </a:solidFill>
        </p:spPr>
        <p:txBody>
          <a:bodyPr wrap="square">
            <a:spAutoFit/>
          </a:bodyPr>
          <a:lstStyle/>
          <a:p>
            <a:pPr marL="6350" indent="-6350">
              <a:lnSpc>
                <a:spcPct val="115000"/>
              </a:lnSpc>
              <a:spcAft>
                <a:spcPts val="0"/>
              </a:spcAft>
              <a:tabLst>
                <a:tab pos="127000" algn="r"/>
                <a:tab pos="254000" algn="l"/>
              </a:tabLst>
            </a:pPr>
            <a:r>
              <a:rPr lang="en-AU" b="1" baseline="30000" dirty="0">
                <a:latin typeface="Comic Sans MS" panose="030F0902030302020204" pitchFamily="66" charset="0"/>
                <a:ea typeface="Cambria" panose="02040503050406030204" pitchFamily="18" charset="0"/>
                <a:cs typeface="Times New Roman" panose="02020603050405020304" pitchFamily="18" charset="0"/>
              </a:rPr>
              <a:t>39 </a:t>
            </a:r>
            <a:r>
              <a:rPr lang="en-AU" dirty="0">
                <a:latin typeface="Comic Sans MS" panose="030F0902030302020204" pitchFamily="66" charset="0"/>
                <a:ea typeface="Cambria" panose="02040503050406030204" pitchFamily="18" charset="0"/>
                <a:cs typeface="Times New Roman" panose="02020603050405020304" pitchFamily="18" charset="0"/>
              </a:rPr>
              <a:t>For the promise is for you and for your children and for all who are far off, everyone whom the Lord our God calls to himself.”</a:t>
            </a:r>
            <a:r>
              <a:rPr lang="en-AU" dirty="0"/>
              <a:t> </a:t>
            </a:r>
            <a:endParaRPr lang="en-AU" sz="1600" dirty="0">
              <a:latin typeface="Calibri" panose="020F0502020204030204" pitchFamily="34" charset="0"/>
              <a:ea typeface="Cambria" panose="02040503050406030204" pitchFamily="18" charset="0"/>
              <a:cs typeface="Times New Roman" panose="02020603050405020304" pitchFamily="18" charset="0"/>
            </a:endParaRPr>
          </a:p>
        </p:txBody>
      </p:sp>
      <p:sp>
        <p:nvSpPr>
          <p:cNvPr id="30" name="TextBox 14">
            <a:extLst>
              <a:ext uri="{FF2B5EF4-FFF2-40B4-BE49-F238E27FC236}">
                <a16:creationId xmlns:a16="http://schemas.microsoft.com/office/drawing/2014/main" id="{33CBB57D-5F08-674D-A4E2-42315E114E24}"/>
              </a:ext>
            </a:extLst>
          </p:cNvPr>
          <p:cNvSpPr txBox="1">
            <a:spLocks noChangeArrowheads="1"/>
          </p:cNvSpPr>
          <p:nvPr/>
        </p:nvSpPr>
        <p:spPr bwMode="auto">
          <a:xfrm>
            <a:off x="5697994" y="2815839"/>
            <a:ext cx="3330898" cy="646331"/>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Rejection of Christ </a:t>
            </a:r>
            <a:r>
              <a:rPr lang="en-US" b="1" dirty="0">
                <a:solidFill>
                  <a:schemeClr val="bg1"/>
                </a:solidFill>
                <a:latin typeface="Times New Roman"/>
                <a:cs typeface="Times New Roman"/>
              </a:rPr>
              <a:t>is</a:t>
            </a:r>
            <a:r>
              <a:rPr lang="en-US" dirty="0">
                <a:solidFill>
                  <a:schemeClr val="bg1"/>
                </a:solidFill>
                <a:latin typeface="Times New Roman"/>
                <a:cs typeface="Times New Roman"/>
              </a:rPr>
              <a:t> the perversion of our humanity</a:t>
            </a:r>
          </a:p>
        </p:txBody>
      </p:sp>
    </p:spTree>
    <p:extLst>
      <p:ext uri="{BB962C8B-B14F-4D97-AF65-F5344CB8AC3E}">
        <p14:creationId xmlns:p14="http://schemas.microsoft.com/office/powerpoint/2010/main" val="58819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3CDB49-4070-054A-BE6C-1C37DF537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0"/>
            <a:ext cx="2857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4141109-AE36-0542-ACEC-83E7CBC98105}"/>
              </a:ext>
            </a:extLst>
          </p:cNvPr>
          <p:cNvSpPr/>
          <p:nvPr/>
        </p:nvSpPr>
        <p:spPr>
          <a:xfrm>
            <a:off x="79423" y="676484"/>
            <a:ext cx="6207077" cy="1025152"/>
          </a:xfrm>
          <a:prstGeom prst="rect">
            <a:avLst/>
          </a:prstGeom>
          <a:solidFill>
            <a:schemeClr val="bg1"/>
          </a:solidFill>
        </p:spPr>
        <p:txBody>
          <a:bodyPr wrap="square">
            <a:spAutoFit/>
          </a:bodyPr>
          <a:lstStyle/>
          <a:p>
            <a:pPr marL="6350" indent="-6350">
              <a:lnSpc>
                <a:spcPct val="115000"/>
              </a:lnSpc>
              <a:spcAft>
                <a:spcPts val="0"/>
              </a:spcAft>
              <a:tabLst>
                <a:tab pos="127000" algn="r"/>
                <a:tab pos="254000" algn="l"/>
              </a:tabLst>
            </a:pPr>
            <a:r>
              <a:rPr lang="en-AU" b="1" baseline="30000" dirty="0">
                <a:latin typeface="Comic Sans MS" panose="030F0902030302020204" pitchFamily="66" charset="0"/>
                <a:ea typeface="Cambria" panose="02040503050406030204" pitchFamily="18" charset="0"/>
                <a:cs typeface="Times New Roman" panose="02020603050405020304" pitchFamily="18" charset="0"/>
              </a:rPr>
              <a:t>40 </a:t>
            </a:r>
            <a:r>
              <a:rPr lang="en-AU" dirty="0">
                <a:latin typeface="Comic Sans MS" panose="030F0902030302020204" pitchFamily="66" charset="0"/>
                <a:ea typeface="Cambria" panose="02040503050406030204" pitchFamily="18" charset="0"/>
                <a:cs typeface="Times New Roman" panose="02020603050405020304" pitchFamily="18" charset="0"/>
              </a:rPr>
              <a:t>And with many other words he bore witness and continued to exhort them, saying, “Save yourselves from this </a:t>
            </a:r>
            <a:r>
              <a:rPr lang="en-AU" u="sng" dirty="0">
                <a:latin typeface="Comic Sans MS" panose="030F0902030302020204" pitchFamily="66" charset="0"/>
                <a:ea typeface="Cambria" panose="02040503050406030204" pitchFamily="18" charset="0"/>
                <a:cs typeface="Times New Roman" panose="02020603050405020304" pitchFamily="18" charset="0"/>
              </a:rPr>
              <a:t>crooked</a:t>
            </a:r>
            <a:r>
              <a:rPr lang="en-AU" dirty="0">
                <a:latin typeface="Comic Sans MS" panose="030F0902030302020204" pitchFamily="66" charset="0"/>
                <a:ea typeface="Cambria" panose="02040503050406030204" pitchFamily="18" charset="0"/>
                <a:cs typeface="Times New Roman" panose="02020603050405020304" pitchFamily="18" charset="0"/>
              </a:rPr>
              <a:t> generation.”</a:t>
            </a:r>
            <a:r>
              <a:rPr lang="en-AU" dirty="0"/>
              <a:t> </a:t>
            </a:r>
            <a:endParaRPr lang="en-AU" sz="1600" dirty="0">
              <a:latin typeface="Calibri" panose="020F0502020204030204" pitchFamily="34" charset="0"/>
              <a:ea typeface="Cambria" panose="02040503050406030204" pitchFamily="18" charset="0"/>
              <a:cs typeface="Times New Roman" panose="02020603050405020304" pitchFamily="18" charset="0"/>
            </a:endParaRPr>
          </a:p>
        </p:txBody>
      </p:sp>
      <p:sp>
        <p:nvSpPr>
          <p:cNvPr id="4" name="TextBox 14">
            <a:extLst>
              <a:ext uri="{FF2B5EF4-FFF2-40B4-BE49-F238E27FC236}">
                <a16:creationId xmlns:a16="http://schemas.microsoft.com/office/drawing/2014/main" id="{5D01D28E-751E-0E48-BC9E-636BD00FFA03}"/>
              </a:ext>
            </a:extLst>
          </p:cNvPr>
          <p:cNvSpPr txBox="1">
            <a:spLocks noChangeArrowheads="1"/>
          </p:cNvSpPr>
          <p:nvPr/>
        </p:nvSpPr>
        <p:spPr bwMode="auto">
          <a:xfrm>
            <a:off x="0" y="0"/>
            <a:ext cx="584215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7.  Repent and be </a:t>
            </a:r>
            <a:r>
              <a:rPr lang="en-US" sz="2000" dirty="0" err="1">
                <a:solidFill>
                  <a:srgbClr val="FFFF00"/>
                </a:solidFill>
                <a:latin typeface="Times New Roman" panose="02020603050405020304" pitchFamily="18" charset="0"/>
                <a:cs typeface="Times New Roman" panose="02020603050405020304" pitchFamily="18" charset="0"/>
              </a:rPr>
              <a:t>baptised</a:t>
            </a:r>
            <a:r>
              <a:rPr lang="en-US" sz="2000" dirty="0">
                <a:solidFill>
                  <a:srgbClr val="FFFF00"/>
                </a:solidFill>
                <a:latin typeface="Times New Roman" panose="02020603050405020304" pitchFamily="18" charset="0"/>
                <a:cs typeface="Times New Roman" panose="02020603050405020304" pitchFamily="18" charset="0"/>
              </a:rPr>
              <a:t> (for the forgiveness of sins)</a:t>
            </a:r>
          </a:p>
        </p:txBody>
      </p:sp>
      <p:sp>
        <p:nvSpPr>
          <p:cNvPr id="5" name="TextBox 14">
            <a:extLst>
              <a:ext uri="{FF2B5EF4-FFF2-40B4-BE49-F238E27FC236}">
                <a16:creationId xmlns:a16="http://schemas.microsoft.com/office/drawing/2014/main" id="{991E723F-13E6-964C-9673-881736C3E012}"/>
              </a:ext>
            </a:extLst>
          </p:cNvPr>
          <p:cNvSpPr txBox="1">
            <a:spLocks noChangeArrowheads="1"/>
          </p:cNvSpPr>
          <p:nvPr/>
        </p:nvSpPr>
        <p:spPr bwMode="auto">
          <a:xfrm>
            <a:off x="323528" y="265212"/>
            <a:ext cx="5760640" cy="369332"/>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Rejection of Christ </a:t>
            </a:r>
            <a:r>
              <a:rPr lang="en-US" b="1" dirty="0">
                <a:solidFill>
                  <a:schemeClr val="bg1"/>
                </a:solidFill>
                <a:latin typeface="Times New Roman"/>
                <a:cs typeface="Times New Roman"/>
              </a:rPr>
              <a:t>is</a:t>
            </a:r>
            <a:r>
              <a:rPr lang="en-US" dirty="0">
                <a:solidFill>
                  <a:schemeClr val="bg1"/>
                </a:solidFill>
                <a:latin typeface="Times New Roman"/>
                <a:cs typeface="Times New Roman"/>
              </a:rPr>
              <a:t> the perversion of our humanity</a:t>
            </a:r>
          </a:p>
        </p:txBody>
      </p:sp>
      <p:sp>
        <p:nvSpPr>
          <p:cNvPr id="2" name="Rectangle 1">
            <a:extLst>
              <a:ext uri="{FF2B5EF4-FFF2-40B4-BE49-F238E27FC236}">
                <a16:creationId xmlns:a16="http://schemas.microsoft.com/office/drawing/2014/main" id="{9C4D6236-F224-4B42-84DC-6AB331AB207F}"/>
              </a:ext>
            </a:extLst>
          </p:cNvPr>
          <p:cNvSpPr/>
          <p:nvPr/>
        </p:nvSpPr>
        <p:spPr>
          <a:xfrm>
            <a:off x="213572" y="1743576"/>
            <a:ext cx="2643929" cy="400110"/>
          </a:xfrm>
          <a:prstGeom prst="rect">
            <a:avLst/>
          </a:prstGeom>
        </p:spPr>
        <p:txBody>
          <a:bodyPr wrap="none">
            <a:spAutoFit/>
          </a:bodyPr>
          <a:lstStyle/>
          <a:p>
            <a:r>
              <a:rPr lang="el-GR" sz="2000" dirty="0" err="1">
                <a:solidFill>
                  <a:schemeClr val="bg1"/>
                </a:solidFill>
                <a:latin typeface="Sirba GRK"/>
                <a:ea typeface="Times New Roman" panose="02020603050405020304" pitchFamily="18" charset="0"/>
                <a:cs typeface="Sirba GRK"/>
              </a:rPr>
              <a:t>τῆς</a:t>
            </a:r>
            <a:r>
              <a:rPr lang="el-GR" sz="2000" dirty="0">
                <a:solidFill>
                  <a:schemeClr val="bg1"/>
                </a:solidFill>
                <a:latin typeface="Sirba GRK"/>
                <a:ea typeface="Times New Roman" panose="02020603050405020304" pitchFamily="18" charset="0"/>
                <a:cs typeface="Sirba GRK"/>
              </a:rPr>
              <a:t> </a:t>
            </a:r>
            <a:r>
              <a:rPr lang="el-GR" sz="2000" dirty="0" err="1">
                <a:solidFill>
                  <a:schemeClr val="bg1"/>
                </a:solidFill>
                <a:latin typeface="Sirba GRK"/>
                <a:ea typeface="Times New Roman" panose="02020603050405020304" pitchFamily="18" charset="0"/>
                <a:cs typeface="Sirba GRK"/>
              </a:rPr>
              <a:t>γενεᾶς</a:t>
            </a:r>
            <a:r>
              <a:rPr lang="el-GR" sz="2000" dirty="0">
                <a:solidFill>
                  <a:schemeClr val="bg1"/>
                </a:solidFill>
                <a:latin typeface="Sirba GRK"/>
                <a:ea typeface="Times New Roman" panose="02020603050405020304" pitchFamily="18" charset="0"/>
                <a:cs typeface="Sirba GRK"/>
              </a:rPr>
              <a:t> </a:t>
            </a:r>
            <a:r>
              <a:rPr lang="el-GR" sz="2000" dirty="0" err="1">
                <a:solidFill>
                  <a:schemeClr val="bg1"/>
                </a:solidFill>
                <a:latin typeface="Sirba GRK"/>
                <a:ea typeface="Times New Roman" panose="02020603050405020304" pitchFamily="18" charset="0"/>
                <a:cs typeface="Sirba GRK"/>
              </a:rPr>
              <a:t>τῆς</a:t>
            </a:r>
            <a:r>
              <a:rPr lang="el-GR" sz="2000" dirty="0">
                <a:solidFill>
                  <a:schemeClr val="bg1"/>
                </a:solidFill>
                <a:latin typeface="Sirba GRK"/>
                <a:ea typeface="Times New Roman" panose="02020603050405020304" pitchFamily="18" charset="0"/>
                <a:cs typeface="Sirba GRK"/>
              </a:rPr>
              <a:t> </a:t>
            </a:r>
            <a:r>
              <a:rPr lang="el-GR" sz="2000" dirty="0" err="1">
                <a:solidFill>
                  <a:schemeClr val="bg1"/>
                </a:solidFill>
                <a:latin typeface="Sirba GRK"/>
                <a:ea typeface="Times New Roman" panose="02020603050405020304" pitchFamily="18" charset="0"/>
                <a:cs typeface="Sirba GRK"/>
              </a:rPr>
              <a:t>σκολιᾶς</a:t>
            </a:r>
            <a:r>
              <a:rPr lang="en-AU" sz="2000" dirty="0">
                <a:solidFill>
                  <a:schemeClr val="bg1"/>
                </a:solidFill>
              </a:rPr>
              <a:t> </a:t>
            </a:r>
          </a:p>
        </p:txBody>
      </p:sp>
      <p:sp>
        <p:nvSpPr>
          <p:cNvPr id="6" name="Rectangle 5">
            <a:extLst>
              <a:ext uri="{FF2B5EF4-FFF2-40B4-BE49-F238E27FC236}">
                <a16:creationId xmlns:a16="http://schemas.microsoft.com/office/drawing/2014/main" id="{318DB618-056D-D141-8412-09F5FCCC2DBD}"/>
              </a:ext>
            </a:extLst>
          </p:cNvPr>
          <p:cNvSpPr/>
          <p:nvPr/>
        </p:nvSpPr>
        <p:spPr>
          <a:xfrm>
            <a:off x="2921075" y="1774354"/>
            <a:ext cx="2390398" cy="369332"/>
          </a:xfrm>
          <a:prstGeom prst="rect">
            <a:avLst/>
          </a:prstGeom>
        </p:spPr>
        <p:txBody>
          <a:bodyPr wrap="none">
            <a:spAutoFit/>
          </a:bodyPr>
          <a:lstStyle/>
          <a:p>
            <a:r>
              <a:rPr lang="en-AU" dirty="0">
                <a:solidFill>
                  <a:schemeClr val="bg1"/>
                </a:solidFill>
                <a:latin typeface="Source Sans Pro" panose="020B0503030403020204" pitchFamily="34" charset="0"/>
              </a:rPr>
              <a:t>(</a:t>
            </a:r>
            <a:r>
              <a:rPr lang="en-AU" dirty="0" err="1">
                <a:solidFill>
                  <a:schemeClr val="bg1"/>
                </a:solidFill>
                <a:latin typeface="Source Sans Pro" panose="020B0503030403020204" pitchFamily="34" charset="0"/>
              </a:rPr>
              <a:t>tēs</a:t>
            </a:r>
            <a:r>
              <a:rPr lang="en-AU" dirty="0">
                <a:solidFill>
                  <a:schemeClr val="bg1"/>
                </a:solidFill>
                <a:latin typeface="Source Sans Pro" panose="020B0503030403020204" pitchFamily="34" charset="0"/>
              </a:rPr>
              <a:t> </a:t>
            </a:r>
            <a:r>
              <a:rPr lang="en-AU" dirty="0" err="1">
                <a:solidFill>
                  <a:schemeClr val="bg1"/>
                </a:solidFill>
                <a:latin typeface="Source Sans Pro" panose="020B0503030403020204" pitchFamily="34" charset="0"/>
              </a:rPr>
              <a:t>geneas</a:t>
            </a:r>
            <a:r>
              <a:rPr lang="en-AU" dirty="0">
                <a:solidFill>
                  <a:schemeClr val="bg1"/>
                </a:solidFill>
                <a:latin typeface="Source Sans Pro" panose="020B0503030403020204" pitchFamily="34" charset="0"/>
              </a:rPr>
              <a:t> </a:t>
            </a:r>
            <a:r>
              <a:rPr lang="en-AU" dirty="0" err="1">
                <a:solidFill>
                  <a:schemeClr val="bg1"/>
                </a:solidFill>
                <a:latin typeface="Source Sans Pro" panose="020B0503030403020204" pitchFamily="34" charset="0"/>
              </a:rPr>
              <a:t>tēs</a:t>
            </a:r>
            <a:r>
              <a:rPr lang="en-AU" dirty="0">
                <a:solidFill>
                  <a:schemeClr val="bg1"/>
                </a:solidFill>
                <a:latin typeface="Source Sans Pro" panose="020B0503030403020204" pitchFamily="34" charset="0"/>
              </a:rPr>
              <a:t> </a:t>
            </a:r>
            <a:r>
              <a:rPr lang="en-AU" dirty="0" err="1">
                <a:solidFill>
                  <a:schemeClr val="bg1"/>
                </a:solidFill>
                <a:latin typeface="Source Sans Pro" panose="020B0503030403020204" pitchFamily="34" charset="0"/>
              </a:rPr>
              <a:t>skolias</a:t>
            </a:r>
            <a:r>
              <a:rPr lang="en-AU" dirty="0">
                <a:solidFill>
                  <a:schemeClr val="bg1"/>
                </a:solidFill>
                <a:latin typeface="Source Sans Pro" panose="020B0503030403020204" pitchFamily="34" charset="0"/>
              </a:rPr>
              <a:t>)</a:t>
            </a:r>
            <a:endParaRPr lang="en-AU" dirty="0">
              <a:solidFill>
                <a:schemeClr val="bg1"/>
              </a:solidFill>
            </a:endParaRPr>
          </a:p>
        </p:txBody>
      </p:sp>
      <p:sp>
        <p:nvSpPr>
          <p:cNvPr id="8" name="TextBox 14">
            <a:extLst>
              <a:ext uri="{FF2B5EF4-FFF2-40B4-BE49-F238E27FC236}">
                <a16:creationId xmlns:a16="http://schemas.microsoft.com/office/drawing/2014/main" id="{2594981B-79F9-9B4E-A7E4-42E8440611F0}"/>
              </a:ext>
            </a:extLst>
          </p:cNvPr>
          <p:cNvSpPr txBox="1">
            <a:spLocks noChangeArrowheads="1"/>
          </p:cNvSpPr>
          <p:nvPr/>
        </p:nvSpPr>
        <p:spPr bwMode="auto">
          <a:xfrm>
            <a:off x="16346" y="2108300"/>
            <a:ext cx="6207077" cy="369332"/>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A crooked / twisted / perverse generation</a:t>
            </a:r>
          </a:p>
        </p:txBody>
      </p:sp>
      <p:sp>
        <p:nvSpPr>
          <p:cNvPr id="9" name="TextBox 14">
            <a:extLst>
              <a:ext uri="{FF2B5EF4-FFF2-40B4-BE49-F238E27FC236}">
                <a16:creationId xmlns:a16="http://schemas.microsoft.com/office/drawing/2014/main" id="{56BA9F98-AE1D-C04E-B7BE-824A0FB71499}"/>
              </a:ext>
            </a:extLst>
          </p:cNvPr>
          <p:cNvSpPr txBox="1">
            <a:spLocks noChangeArrowheads="1"/>
          </p:cNvSpPr>
          <p:nvPr/>
        </p:nvSpPr>
        <p:spPr bwMode="auto">
          <a:xfrm>
            <a:off x="9203" y="2386906"/>
            <a:ext cx="6277297" cy="923330"/>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We were created to be in intimate relationship with God.</a:t>
            </a:r>
            <a:br>
              <a:rPr lang="en-US" dirty="0">
                <a:solidFill>
                  <a:schemeClr val="bg1"/>
                </a:solidFill>
                <a:latin typeface="Times New Roman"/>
                <a:cs typeface="Times New Roman"/>
              </a:rPr>
            </a:br>
            <a:r>
              <a:rPr lang="en-US" dirty="0">
                <a:solidFill>
                  <a:schemeClr val="bg1"/>
                </a:solidFill>
                <a:latin typeface="Times New Roman"/>
                <a:cs typeface="Times New Roman"/>
              </a:rPr>
              <a:t>To reject Christ is perverse / crooked / twisted</a:t>
            </a:r>
          </a:p>
          <a:p>
            <a:pPr marL="184150" indent="-184150">
              <a:buFont typeface="Arial"/>
              <a:buChar char="•"/>
            </a:pPr>
            <a:r>
              <a:rPr lang="en-US" dirty="0">
                <a:solidFill>
                  <a:schemeClr val="bg1"/>
                </a:solidFill>
                <a:latin typeface="Times New Roman"/>
                <a:cs typeface="Times New Roman"/>
              </a:rPr>
              <a:t>To reject Christ, is just as bad as those who crucified Him</a:t>
            </a:r>
          </a:p>
        </p:txBody>
      </p:sp>
      <p:sp>
        <p:nvSpPr>
          <p:cNvPr id="10" name="TextBox 14">
            <a:extLst>
              <a:ext uri="{FF2B5EF4-FFF2-40B4-BE49-F238E27FC236}">
                <a16:creationId xmlns:a16="http://schemas.microsoft.com/office/drawing/2014/main" id="{D168E720-B829-2B4F-B9D8-CB8CFB04417F}"/>
              </a:ext>
            </a:extLst>
          </p:cNvPr>
          <p:cNvSpPr txBox="1">
            <a:spLocks noChangeArrowheads="1"/>
          </p:cNvSpPr>
          <p:nvPr/>
        </p:nvSpPr>
        <p:spPr bwMode="auto">
          <a:xfrm>
            <a:off x="242018" y="3310236"/>
            <a:ext cx="584215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a:solidFill>
                  <a:srgbClr val="FFFF00"/>
                </a:solidFill>
                <a:latin typeface="Times New Roman" panose="02020603050405020304" pitchFamily="18" charset="0"/>
                <a:cs typeface="Times New Roman" panose="02020603050405020304" pitchFamily="18" charset="0"/>
              </a:rPr>
              <a:t>God is ready to forgive our prior rejection of Christ</a:t>
            </a:r>
          </a:p>
        </p:txBody>
      </p:sp>
      <p:sp>
        <p:nvSpPr>
          <p:cNvPr id="11" name="TextBox 14">
            <a:extLst>
              <a:ext uri="{FF2B5EF4-FFF2-40B4-BE49-F238E27FC236}">
                <a16:creationId xmlns:a16="http://schemas.microsoft.com/office/drawing/2014/main" id="{5FE6C7E4-20E8-D046-B3BF-185EE57B660D}"/>
              </a:ext>
            </a:extLst>
          </p:cNvPr>
          <p:cNvSpPr txBox="1">
            <a:spLocks noChangeArrowheads="1"/>
          </p:cNvSpPr>
          <p:nvPr/>
        </p:nvSpPr>
        <p:spPr bwMode="auto">
          <a:xfrm>
            <a:off x="444350" y="3679924"/>
            <a:ext cx="5842150" cy="923330"/>
          </a:xfrm>
          <a:prstGeom prst="rect">
            <a:avLst/>
          </a:prstGeom>
          <a:noFill/>
          <a:ln w="9525">
            <a:noFill/>
            <a:miter lim="800000"/>
            <a:headEnd/>
            <a:tailEnd/>
          </a:ln>
        </p:spPr>
        <p:txBody>
          <a:bodyPr wrap="square">
            <a:prstTxWarp prst="textNoShape">
              <a:avLst/>
            </a:prstTxWarp>
            <a:spAutoFit/>
          </a:bodyPr>
          <a:lstStyle/>
          <a:p>
            <a:pPr marL="184150" indent="-184150">
              <a:buFont typeface="Arial"/>
              <a:buChar char="•"/>
            </a:pPr>
            <a:r>
              <a:rPr lang="en-US" dirty="0">
                <a:solidFill>
                  <a:schemeClr val="bg1"/>
                </a:solidFill>
                <a:latin typeface="Times New Roman"/>
                <a:cs typeface="Times New Roman"/>
              </a:rPr>
              <a:t>Repent of sin.  Be born again.  No longer live for ‘self’.</a:t>
            </a:r>
            <a:br>
              <a:rPr lang="en-US" dirty="0">
                <a:solidFill>
                  <a:schemeClr val="bg1"/>
                </a:solidFill>
                <a:latin typeface="Times New Roman"/>
                <a:cs typeface="Times New Roman"/>
              </a:rPr>
            </a:br>
            <a:r>
              <a:rPr lang="en-US" dirty="0">
                <a:solidFill>
                  <a:schemeClr val="bg1"/>
                </a:solidFill>
                <a:latin typeface="Times New Roman"/>
                <a:cs typeface="Times New Roman"/>
              </a:rPr>
              <a:t>Now we live for Christ.</a:t>
            </a:r>
          </a:p>
          <a:p>
            <a:pPr marL="184150" indent="-184150">
              <a:buFont typeface="Arial"/>
              <a:buChar char="•"/>
            </a:pPr>
            <a:r>
              <a:rPr lang="en-US" dirty="0">
                <a:solidFill>
                  <a:schemeClr val="bg1"/>
                </a:solidFill>
                <a:latin typeface="Times New Roman"/>
                <a:cs typeface="Times New Roman"/>
              </a:rPr>
              <a:t>Be </a:t>
            </a:r>
            <a:r>
              <a:rPr lang="en-US" dirty="0" err="1">
                <a:solidFill>
                  <a:schemeClr val="bg1"/>
                </a:solidFill>
                <a:latin typeface="Times New Roman"/>
                <a:cs typeface="Times New Roman"/>
              </a:rPr>
              <a:t>Baptised</a:t>
            </a:r>
            <a:r>
              <a:rPr lang="en-US" dirty="0">
                <a:solidFill>
                  <a:schemeClr val="bg1"/>
                </a:solidFill>
                <a:latin typeface="Times New Roman"/>
                <a:cs typeface="Times New Roman"/>
              </a:rPr>
              <a:t> !!!  Buried with Christ.  Raised to eternal life</a:t>
            </a:r>
          </a:p>
        </p:txBody>
      </p:sp>
    </p:spTree>
    <p:extLst>
      <p:ext uri="{BB962C8B-B14F-4D97-AF65-F5344CB8AC3E}">
        <p14:creationId xmlns:p14="http://schemas.microsoft.com/office/powerpoint/2010/main" val="53646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uiExpand="1" build="p"/>
      <p:bldP spid="10" grpId="0"/>
      <p:bldP spid="11" grpId="0" uiExpan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7350</TotalTime>
  <Words>1151</Words>
  <Application>Microsoft Macintosh PowerPoint</Application>
  <PresentationFormat>On-screen Show (16:10)</PresentationFormat>
  <Paragraphs>61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Comic Sans MS</vt:lpstr>
      <vt:lpstr>Sirba GRK</vt:lpstr>
      <vt:lpstr>Source Sans Pro</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101</cp:revision>
  <cp:lastPrinted>2020-04-09T04:50:57Z</cp:lastPrinted>
  <dcterms:created xsi:type="dcterms:W3CDTF">2015-02-18T02:33:35Z</dcterms:created>
  <dcterms:modified xsi:type="dcterms:W3CDTF">2020-04-09T04:55:01Z</dcterms:modified>
</cp:coreProperties>
</file>